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y="5143500" cx="9144000"/>
  <p:notesSz cx="6858000" cy="9144000"/>
  <p:embeddedFontLst>
    <p:embeddedFont>
      <p:font typeface="Montserrat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0583267-F6EC-426E-A7A1-E921243C6977}">
  <a:tblStyle styleId="{C0583267-F6EC-426E-A7A1-E921243C69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Montserrat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Montserrat-boldItalic.fntdata"/><Relationship Id="rId90" Type="http://schemas.openxmlformats.org/officeDocument/2006/relationships/font" Target="fonts/Montserrat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fmaker.me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assic.csunplugged.org/wp-content/uploads/2014/12/portugese-brazil-07.pdf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c5decdc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c5decdc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Nesse slide primeiro perguntamos para elas: qual é o passo a passo para ensinar uma pessoa a passar manteiga no pão?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Deixamos elas escreverem os algoritmos, tentamos executar alguns algoritmos (damos risada juntas) e depois mostramos a resolução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c493dfd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c493dfd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c652d244a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c652d244a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493dfd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c493dfd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c652d244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c652d244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c493dfd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c493dfd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c652d244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c652d244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c652d244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c652d244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c652d244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c652d244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c652d244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c652d244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c7b06ed5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c7b06ed5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c652d244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c652d244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c652d244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c652d244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c493dfda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c493dfda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652d244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c652d244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c652d244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c652d244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c652d244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c652d244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c652d244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c652d244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c652d244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c652d244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c652d244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c652d244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c652d244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c652d244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7b06ed5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7b06ed5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c652d244a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c652d244a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https://gifmaker.me/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c493dfda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c493dfda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c652d244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c652d244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c652d244a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c652d244a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c7b06ed5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c7b06ed5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652d244a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652d244a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652d244a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652d244a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c4f0717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c4f0717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Giovana vai arrumar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c652d244a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c652d244a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493dfda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493dfda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c7b06ed5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c7b06ed5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c6f25ce3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c6f25ce3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c6f25ce3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c6f25ce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c6f25ce3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c6f25ce3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c652d244a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c652d244a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c652d244a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c652d244a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c7b06ed58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c7b06ed5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c6f25ce3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c6f25ce3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c652d244a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c652d244a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6c493dfda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6c493dfda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c652d244a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6c652d244a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c7b06ed5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c7b06ed5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c652d244a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c652d244a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c652d244a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6c652d244a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c4f0717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6c4f0717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652d244a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c652d244a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c652d244a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c652d244a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6c493dfda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6c493dfda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c652d244a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6c652d244a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c652d244a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6c652d244a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6c652d244a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6c652d244a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c652d244a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6c652d244a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Enquanto o usuário não acerte sua senha o algoritmo pedirá que ele repita esta ação.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c7b06ed5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c7b06ed5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c493dfda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c493dfda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6c652d244a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6c652d244a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c7b06ed5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c7b06ed5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c7b06ed5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c7b06ed5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c493dfda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c493dfda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c652d244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c652d244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6c5c95a48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6c5c95a48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Apagar este slide na versão final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c652d244a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c652d244a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passar essas atividades para elas se der tempo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6c652d244a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6c652d244a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https://classic.csunplugged.org/wp-content/uploads/2014/12/portugese-brazil-07.pdf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6c652d244a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6c652d244a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bb047e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bb047e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c652d244a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6c652d244a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6c652d244a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6c652d244a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6c652d244a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6c652d244a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6c652d244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6c652d244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Deixar a discussão aberta e ver quais soluções apareceram.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c652d244a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c652d244a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 slide está aqui só para não esquecer os pesos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6c7cb8967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6c7cb8967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c7cb896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c7cb896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Pense na memória do computador como um armário cheio de caixinhas. Cada caixinha é uma posição da memória que pode armazenar alguma coisa (um dado, uma informação). Uma variável é uma caixinha desse armário. 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6c7cb8967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6c7cb8967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6c7cb896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6c7cb896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c652d244a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6c652d244a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bb047e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bb047e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6c6f25ce3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6c6f25ce3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6c7b06ed5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6c7b06ed5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c5decdc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c5decdc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Nesse slide primeiro perguntamos para elas: qual é o passo a passo para ensinar uma pessoa a passar manteiga no pão?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Deixamos elas escreverem os algoritmos, tentamos executar alguns algoritmos (damos risada juntas) e depois mostramos a resolução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pyladies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5" Type="http://schemas.openxmlformats.org/officeDocument/2006/relationships/image" Target="../media/image2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0.gif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lightbot.com/flash.html" TargetMode="External"/><Relationship Id="rId4" Type="http://schemas.openxmlformats.org/officeDocument/2006/relationships/hyperlink" Target="https://www.madewithcode.com/" TargetMode="External"/><Relationship Id="rId5" Type="http://schemas.openxmlformats.org/officeDocument/2006/relationships/hyperlink" Target="http://programae.org.br/horadocodigo/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87188" y="735150"/>
            <a:ext cx="756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7CEB"/>
                </a:solidFill>
              </a:rPr>
              <a:t>Introdução </a:t>
            </a:r>
            <a:r>
              <a:rPr b="1" lang="en">
                <a:solidFill>
                  <a:srgbClr val="EA7CEB"/>
                </a:solidFill>
              </a:rPr>
              <a:t>a</a:t>
            </a:r>
            <a:r>
              <a:rPr b="1" lang="en">
                <a:solidFill>
                  <a:srgbClr val="EA7CEB"/>
                </a:solidFill>
              </a:rPr>
              <a:t> Lógica de Programação</a:t>
            </a:r>
            <a:endParaRPr b="1" baseline="-25000">
              <a:solidFill>
                <a:srgbClr val="EA7CEB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66500" y="4335125"/>
            <a:ext cx="28110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A7CEB"/>
                </a:solidFill>
              </a:rPr>
              <a:t>Pyladies Sorocaba</a:t>
            </a:r>
            <a:endParaRPr b="1" sz="2000">
              <a:solidFill>
                <a:srgbClr val="EA7CEB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10275" r="11526" t="0"/>
          <a:stretch/>
        </p:blipFill>
        <p:spPr>
          <a:xfrm>
            <a:off x="3989013" y="2787750"/>
            <a:ext cx="1165975" cy="14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780450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Atividade: Como ensinar o </a:t>
            </a:r>
            <a:r>
              <a:rPr b="1" lang="en"/>
              <a:t>computador</a:t>
            </a:r>
            <a:r>
              <a:rPr lang="en"/>
              <a:t> a passar manteiga na bolacha?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618600"/>
            <a:ext cx="60579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780450" y="1451475"/>
            <a:ext cx="7692000" cy="29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</a:t>
            </a:r>
            <a:r>
              <a:rPr lang="en"/>
              <a:t>ra “ensinar” o computador a passar manteiga no pão precisamos passar para ele as instruções nos mínimos detalhes!!!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Abra a manteiga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Pegue uma faca com uma mão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Raspe a manteiga com a ponta da faca de forma a acumular um pouco de manteiga na faca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Pegue uma bolacha com a outra mão e segure ela com uma das faces voltadas para cima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Passe a manteiga que está acumulada na faca na face voltada para cima da bolacha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 txBox="1"/>
          <p:nvPr>
            <p:ph type="title"/>
          </p:nvPr>
        </p:nvSpPr>
        <p:spPr>
          <a:xfrm>
            <a:off x="780450" y="445025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Atividade: Como ensinar o </a:t>
            </a:r>
            <a:r>
              <a:rPr b="1" lang="en"/>
              <a:t>computador</a:t>
            </a:r>
            <a:r>
              <a:rPr lang="en"/>
              <a:t> a passar manteiga na bolacha?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768900" y="445025"/>
            <a:ext cx="493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Afinal, o que é um algoritmo?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768900" y="1152475"/>
            <a:ext cx="764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“Algoritmo é uma sequência de passos que visa atingir um objetivo bem definido.” (Forbellone, 1999)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“Algoritmo é a descrição de uma sequência de passos que deve ser seguida para a realização de uma dada tarefa.” (Assencio, 1999)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“Um algoritmo é uma sequência finita de instruções bem definidas e não ambíguas para resolver um problema ou realizar algum objetivo.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1229850" y="2150850"/>
            <a:ext cx="668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às missões?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845100" y="445025"/>
            <a:ext cx="28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funciona?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768900" y="1152475"/>
            <a:ext cx="7703400" cy="3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 objetivo do jogo é simples: você deve levar o robô até às luzes e acendê-las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Você tem um número máximo de movimentos para cada exercício. Tente pensar com bastante cuidado!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decorrer das fases, vamos introduzindo novos conceitos e dificuldades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                                                  </a:t>
            </a:r>
            <a:r>
              <a:rPr b="1" lang="en" u="sng"/>
              <a:t>Legenda:</a:t>
            </a:r>
            <a:endParaRPr b="1" u="sng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lang="en" sz="1400"/>
              <a:t>  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   Frente          Direita          Esquerda         Luz              Acende</a:t>
            </a:r>
            <a:endParaRPr/>
          </a:p>
        </p:txBody>
      </p:sp>
      <p:grpSp>
        <p:nvGrpSpPr>
          <p:cNvPr id="135" name="Google Shape;135;p26"/>
          <p:cNvGrpSpPr/>
          <p:nvPr/>
        </p:nvGrpSpPr>
        <p:grpSpPr>
          <a:xfrm>
            <a:off x="821925" y="3566612"/>
            <a:ext cx="3987178" cy="677325"/>
            <a:chOff x="821925" y="3719012"/>
            <a:chExt cx="3987178" cy="677325"/>
          </a:xfrm>
        </p:grpSpPr>
        <p:pic>
          <p:nvPicPr>
            <p:cNvPr id="136" name="Google Shape;13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1925" y="37190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9388" y="37190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76851" y="37190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04314" y="37190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31777" y="37190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845100" y="445025"/>
            <a:ext cx="220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1</a:t>
            </a:r>
            <a:endParaRPr/>
          </a:p>
        </p:txBody>
      </p:sp>
      <p:graphicFrame>
        <p:nvGraphicFramePr>
          <p:cNvPr id="146" name="Google Shape;146;p27"/>
          <p:cNvGraphicFramePr/>
          <p:nvPr/>
        </p:nvGraphicFramePr>
        <p:xfrm>
          <a:off x="1986625" y="172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78425" y="1771200"/>
            <a:ext cx="282475" cy="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6">
            <a:off x="2390775" y="1771200"/>
            <a:ext cx="306799" cy="3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1 - Solução</a:t>
            </a:r>
            <a:endParaRPr/>
          </a:p>
        </p:txBody>
      </p:sp>
      <p:graphicFrame>
        <p:nvGraphicFramePr>
          <p:cNvPr id="154" name="Google Shape;154;p28"/>
          <p:cNvGraphicFramePr/>
          <p:nvPr/>
        </p:nvGraphicFramePr>
        <p:xfrm>
          <a:off x="4320089" y="1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grpSp>
        <p:nvGrpSpPr>
          <p:cNvPr id="155" name="Google Shape;155;p28"/>
          <p:cNvGrpSpPr/>
          <p:nvPr/>
        </p:nvGrpSpPr>
        <p:grpSpPr>
          <a:xfrm>
            <a:off x="4553251" y="1226105"/>
            <a:ext cx="3631078" cy="397925"/>
            <a:chOff x="4705651" y="1226105"/>
            <a:chExt cx="3631078" cy="397925"/>
          </a:xfrm>
        </p:grpSpPr>
        <p:pic>
          <p:nvPicPr>
            <p:cNvPr id="156" name="Google Shape;15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054254" y="1226105"/>
              <a:ext cx="282475" cy="39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6">
              <a:off x="4751215" y="1226100"/>
              <a:ext cx="306799" cy="397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845100" y="1126350"/>
            <a:ext cx="2883300" cy="28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1600"/>
              </a:spcAft>
              <a:buSzPts val="2000"/>
              <a:buAutoNum type="arabicPeriod"/>
            </a:pPr>
            <a:r>
              <a:rPr lang="en" sz="2000"/>
              <a:t>Acender a luz</a:t>
            </a:r>
            <a:endParaRPr sz="2000"/>
          </a:p>
        </p:txBody>
      </p:sp>
      <p:grpSp>
        <p:nvGrpSpPr>
          <p:cNvPr id="159" name="Google Shape;159;p28"/>
          <p:cNvGrpSpPr/>
          <p:nvPr/>
        </p:nvGrpSpPr>
        <p:grpSpPr>
          <a:xfrm>
            <a:off x="3764963" y="1210912"/>
            <a:ext cx="428322" cy="2606177"/>
            <a:chOff x="3383963" y="1210912"/>
            <a:chExt cx="428322" cy="2606177"/>
          </a:xfrm>
        </p:grpSpPr>
        <p:pic>
          <p:nvPicPr>
            <p:cNvPr id="160" name="Google Shape;16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210912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755384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299856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84432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83963" y="338878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p29"/>
          <p:cNvGraphicFramePr/>
          <p:nvPr/>
        </p:nvGraphicFramePr>
        <p:xfrm>
          <a:off x="4396289" y="1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grpSp>
        <p:nvGrpSpPr>
          <p:cNvPr id="170" name="Google Shape;170;p29"/>
          <p:cNvGrpSpPr/>
          <p:nvPr/>
        </p:nvGrpSpPr>
        <p:grpSpPr>
          <a:xfrm>
            <a:off x="5391451" y="1226105"/>
            <a:ext cx="2869078" cy="397925"/>
            <a:chOff x="5467651" y="1226105"/>
            <a:chExt cx="2869078" cy="397925"/>
          </a:xfrm>
        </p:grpSpPr>
        <p:pic>
          <p:nvPicPr>
            <p:cNvPr id="171" name="Google Shape;17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054254" y="1226105"/>
              <a:ext cx="282475" cy="39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6">
              <a:off x="5513215" y="1226100"/>
              <a:ext cx="306799" cy="397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845100" y="1136100"/>
            <a:ext cx="3072300" cy="27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 u="sng"/>
              <a:t>Mover para a frente</a:t>
            </a:r>
            <a:endParaRPr b="1" sz="2000" u="sng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1600"/>
              </a:spcAft>
              <a:buSzPts val="2000"/>
              <a:buAutoNum type="arabicPeriod"/>
            </a:pPr>
            <a:r>
              <a:rPr lang="en" sz="2000"/>
              <a:t>Acender a luz</a:t>
            </a:r>
            <a:endParaRPr sz="2000"/>
          </a:p>
        </p:txBody>
      </p:sp>
      <p:grpSp>
        <p:nvGrpSpPr>
          <p:cNvPr id="174" name="Google Shape;174;p29"/>
          <p:cNvGrpSpPr/>
          <p:nvPr/>
        </p:nvGrpSpPr>
        <p:grpSpPr>
          <a:xfrm>
            <a:off x="3841163" y="1210912"/>
            <a:ext cx="428322" cy="2606177"/>
            <a:chOff x="3383963" y="1210912"/>
            <a:chExt cx="428322" cy="2606177"/>
          </a:xfrm>
        </p:grpSpPr>
        <p:pic>
          <p:nvPicPr>
            <p:cNvPr id="175" name="Google Shape;175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210912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755384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299856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84432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83963" y="338878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9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1 - Solução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30"/>
          <p:cNvGraphicFramePr/>
          <p:nvPr/>
        </p:nvGraphicFramePr>
        <p:xfrm>
          <a:off x="4396289" y="1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grpSp>
        <p:nvGrpSpPr>
          <p:cNvPr id="186" name="Google Shape;186;p30"/>
          <p:cNvGrpSpPr/>
          <p:nvPr/>
        </p:nvGrpSpPr>
        <p:grpSpPr>
          <a:xfrm>
            <a:off x="6277897" y="1226105"/>
            <a:ext cx="1982632" cy="397925"/>
            <a:chOff x="6354097" y="1226105"/>
            <a:chExt cx="1982632" cy="397925"/>
          </a:xfrm>
        </p:grpSpPr>
        <p:pic>
          <p:nvPicPr>
            <p:cNvPr id="187" name="Google Shape;18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054254" y="1226105"/>
              <a:ext cx="282475" cy="39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6">
              <a:off x="6399661" y="1226100"/>
              <a:ext cx="306799" cy="397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845100" y="1117650"/>
            <a:ext cx="3073500" cy="27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 u="sng"/>
              <a:t>Mover para a frente</a:t>
            </a:r>
            <a:endParaRPr b="1" sz="2000" u="sng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1600"/>
              </a:spcAft>
              <a:buSzPts val="2000"/>
              <a:buAutoNum type="arabicPeriod"/>
            </a:pPr>
            <a:r>
              <a:rPr lang="en" sz="2000"/>
              <a:t>Acender a luz</a:t>
            </a:r>
            <a:endParaRPr sz="2000"/>
          </a:p>
        </p:txBody>
      </p:sp>
      <p:grpSp>
        <p:nvGrpSpPr>
          <p:cNvPr id="190" name="Google Shape;190;p30"/>
          <p:cNvGrpSpPr/>
          <p:nvPr/>
        </p:nvGrpSpPr>
        <p:grpSpPr>
          <a:xfrm>
            <a:off x="3841163" y="1210912"/>
            <a:ext cx="428322" cy="2606177"/>
            <a:chOff x="3383963" y="1210912"/>
            <a:chExt cx="428322" cy="2606177"/>
          </a:xfrm>
        </p:grpSpPr>
        <p:pic>
          <p:nvPicPr>
            <p:cNvPr id="191" name="Google Shape;19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210912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755384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299856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84432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83963" y="338878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30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1 - Solução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31"/>
          <p:cNvGraphicFramePr/>
          <p:nvPr/>
        </p:nvGraphicFramePr>
        <p:xfrm>
          <a:off x="4396289" y="1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78054" y="1226105"/>
            <a:ext cx="282475" cy="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6">
            <a:off x="7141368" y="1226100"/>
            <a:ext cx="306799" cy="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845100" y="1117600"/>
            <a:ext cx="2998200" cy="26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 u="sng"/>
              <a:t>Mover para a frente</a:t>
            </a:r>
            <a:endParaRPr b="1" sz="2000" u="sng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1600"/>
              </a:spcAft>
              <a:buSzPts val="2000"/>
              <a:buAutoNum type="arabicPeriod"/>
            </a:pPr>
            <a:r>
              <a:rPr lang="en" sz="2000"/>
              <a:t>Acender a luz</a:t>
            </a:r>
            <a:endParaRPr sz="2000"/>
          </a:p>
        </p:txBody>
      </p:sp>
      <p:sp>
        <p:nvSpPr>
          <p:cNvPr id="205" name="Google Shape;205;p31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1 - Solução</a:t>
            </a:r>
            <a:endParaRPr/>
          </a:p>
        </p:txBody>
      </p:sp>
      <p:grpSp>
        <p:nvGrpSpPr>
          <p:cNvPr id="206" name="Google Shape;206;p31"/>
          <p:cNvGrpSpPr/>
          <p:nvPr/>
        </p:nvGrpSpPr>
        <p:grpSpPr>
          <a:xfrm>
            <a:off x="3841163" y="1210912"/>
            <a:ext cx="428322" cy="2606177"/>
            <a:chOff x="3383963" y="1210912"/>
            <a:chExt cx="428322" cy="2606177"/>
          </a:xfrm>
        </p:grpSpPr>
        <p:pic>
          <p:nvPicPr>
            <p:cNvPr id="207" name="Google Shape;20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210912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755384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299856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84432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83963" y="338878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4639" l="42323" r="26584" t="65837"/>
          <a:stretch/>
        </p:blipFill>
        <p:spPr>
          <a:xfrm>
            <a:off x="2512712" y="2001575"/>
            <a:ext cx="4118575" cy="1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Google Shape;216;p32"/>
          <p:cNvGraphicFramePr/>
          <p:nvPr/>
        </p:nvGraphicFramePr>
        <p:xfrm>
          <a:off x="4396289" y="1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06654" y="1226105"/>
            <a:ext cx="282475" cy="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6">
            <a:off x="7861438" y="1226100"/>
            <a:ext cx="306799" cy="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845100" y="1113900"/>
            <a:ext cx="29889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 u="sng"/>
              <a:t>Mover para a frente</a:t>
            </a:r>
            <a:endParaRPr b="1" sz="2000" u="sng"/>
          </a:p>
          <a:p>
            <a:pPr indent="-355600" lvl="0" marL="457200" rtl="0" algn="l">
              <a:spcBef>
                <a:spcPts val="1600"/>
              </a:spcBef>
              <a:spcAft>
                <a:spcPts val="1600"/>
              </a:spcAft>
              <a:buSzPts val="2000"/>
              <a:buAutoNum type="arabicPeriod"/>
            </a:pPr>
            <a:r>
              <a:rPr lang="en" sz="2000"/>
              <a:t>Acender a luz</a:t>
            </a:r>
            <a:endParaRPr sz="2000"/>
          </a:p>
        </p:txBody>
      </p:sp>
      <p:sp>
        <p:nvSpPr>
          <p:cNvPr id="220" name="Google Shape;220;p32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1 - Solução</a:t>
            </a:r>
            <a:endParaRPr/>
          </a:p>
        </p:txBody>
      </p:sp>
      <p:grpSp>
        <p:nvGrpSpPr>
          <p:cNvPr id="221" name="Google Shape;221;p32"/>
          <p:cNvGrpSpPr/>
          <p:nvPr/>
        </p:nvGrpSpPr>
        <p:grpSpPr>
          <a:xfrm>
            <a:off x="3841163" y="1210912"/>
            <a:ext cx="428322" cy="2606177"/>
            <a:chOff x="3383963" y="1210912"/>
            <a:chExt cx="428322" cy="2606177"/>
          </a:xfrm>
        </p:grpSpPr>
        <p:pic>
          <p:nvPicPr>
            <p:cNvPr id="222" name="Google Shape;22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210912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755384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299856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84432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83963" y="338878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Google Shape;231;p33"/>
          <p:cNvGraphicFramePr/>
          <p:nvPr/>
        </p:nvGraphicFramePr>
        <p:xfrm>
          <a:off x="4396289" y="1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6">
            <a:off x="7838868" y="1226100"/>
            <a:ext cx="306799" cy="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 rotWithShape="1">
          <a:blip r:embed="rId4">
            <a:alphaModFix/>
          </a:blip>
          <a:srcRect b="18542" l="27965" r="18655" t="14053"/>
          <a:stretch/>
        </p:blipFill>
        <p:spPr>
          <a:xfrm>
            <a:off x="8234645" y="1246485"/>
            <a:ext cx="282850" cy="35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845100" y="1115400"/>
            <a:ext cx="28947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Mover para a frente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1600"/>
              </a:spcAft>
              <a:buSzPts val="2000"/>
              <a:buAutoNum type="arabicPeriod"/>
            </a:pPr>
            <a:r>
              <a:rPr b="1" lang="en" sz="2000" u="sng"/>
              <a:t>Acender a luz</a:t>
            </a:r>
            <a:endParaRPr b="1" sz="2000" u="sng"/>
          </a:p>
        </p:txBody>
      </p:sp>
      <p:sp>
        <p:nvSpPr>
          <p:cNvPr id="235" name="Google Shape;235;p33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1 - Solução</a:t>
            </a:r>
            <a:endParaRPr/>
          </a:p>
        </p:txBody>
      </p:sp>
      <p:grpSp>
        <p:nvGrpSpPr>
          <p:cNvPr id="236" name="Google Shape;236;p33"/>
          <p:cNvGrpSpPr/>
          <p:nvPr/>
        </p:nvGrpSpPr>
        <p:grpSpPr>
          <a:xfrm>
            <a:off x="3841163" y="1210912"/>
            <a:ext cx="428322" cy="2606177"/>
            <a:chOff x="3383963" y="1210912"/>
            <a:chExt cx="428322" cy="2606177"/>
          </a:xfrm>
        </p:grpSpPr>
        <p:pic>
          <p:nvPicPr>
            <p:cNvPr id="237" name="Google Shape;237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210912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1755384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299856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3985" y="284432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83963" y="3388788"/>
              <a:ext cx="428300" cy="428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" name="Google Shape;246;p34"/>
          <p:cNvGraphicFramePr/>
          <p:nvPr/>
        </p:nvGraphicFramePr>
        <p:xfrm>
          <a:off x="1986625" y="126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0750" y="1675425"/>
            <a:ext cx="235000" cy="3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500800" y="2061725"/>
            <a:ext cx="306799" cy="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35"/>
          <p:cNvGraphicFramePr/>
          <p:nvPr/>
        </p:nvGraphicFramePr>
        <p:xfrm>
          <a:off x="4211975" y="130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9175" y="1856100"/>
            <a:ext cx="235000" cy="3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818650" y="2286675"/>
            <a:ext cx="306799" cy="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845100" y="1124250"/>
            <a:ext cx="224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Virar a esquerda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Virar a direita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Virar a direita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Virar a direita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Acender a luz</a:t>
            </a:r>
            <a:endParaRPr/>
          </a:p>
        </p:txBody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2 - Solução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Google Shape;263;p36"/>
          <p:cNvGraphicFramePr/>
          <p:nvPr/>
        </p:nvGraphicFramePr>
        <p:xfrm>
          <a:off x="4364375" y="130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51575" y="1856100"/>
            <a:ext cx="235000" cy="3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971050" y="2286675"/>
            <a:ext cx="306799" cy="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74" y="1939341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7066" y="1418804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474" y="1418804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74" y="2459878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74" y="2980415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0961" y="1939341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0961" y="2459878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0961" y="2980415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0961" y="3522646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1657" y="1418804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657" y="1939341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657" y="2459878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657" y="2980415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657" y="3522646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6249" y="1418804"/>
            <a:ext cx="471296" cy="4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249" y="1939341"/>
            <a:ext cx="471296" cy="47129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871550" y="1663250"/>
            <a:ext cx="670875" cy="2143125"/>
          </a:xfrm>
          <a:custGeom>
            <a:rect b="b" l="l" r="r" t="t"/>
            <a:pathLst>
              <a:path extrusionOk="0" h="85725" w="26835">
                <a:moveTo>
                  <a:pt x="0" y="76034"/>
                </a:moveTo>
                <a:cubicBezTo>
                  <a:pt x="373" y="77339"/>
                  <a:pt x="93" y="82277"/>
                  <a:pt x="2236" y="83861"/>
                </a:cubicBezTo>
                <a:cubicBezTo>
                  <a:pt x="4379" y="85445"/>
                  <a:pt x="9597" y="85912"/>
                  <a:pt x="12858" y="85539"/>
                </a:cubicBezTo>
                <a:cubicBezTo>
                  <a:pt x="16119" y="85166"/>
                  <a:pt x="20126" y="84886"/>
                  <a:pt x="21803" y="81625"/>
                </a:cubicBezTo>
                <a:cubicBezTo>
                  <a:pt x="23480" y="78364"/>
                  <a:pt x="23388" y="72866"/>
                  <a:pt x="22922" y="65971"/>
                </a:cubicBezTo>
                <a:cubicBezTo>
                  <a:pt x="22456" y="59076"/>
                  <a:pt x="19660" y="47895"/>
                  <a:pt x="19008" y="40254"/>
                </a:cubicBezTo>
                <a:cubicBezTo>
                  <a:pt x="18356" y="32613"/>
                  <a:pt x="19381" y="26277"/>
                  <a:pt x="19008" y="20127"/>
                </a:cubicBezTo>
                <a:cubicBezTo>
                  <a:pt x="18635" y="13977"/>
                  <a:pt x="15468" y="6710"/>
                  <a:pt x="16772" y="3355"/>
                </a:cubicBezTo>
                <a:cubicBezTo>
                  <a:pt x="18077" y="1"/>
                  <a:pt x="25158" y="559"/>
                  <a:pt x="26835" y="0"/>
                </a:cubicBezTo>
              </a:path>
            </a:pathLst>
          </a:custGeom>
          <a:noFill/>
          <a:ln cap="flat" cmpd="sng" w="28575">
            <a:solidFill>
              <a:srgbClr val="B092C4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3" name="Google Shape;283;p36"/>
          <p:cNvSpPr/>
          <p:nvPr/>
        </p:nvSpPr>
        <p:spPr>
          <a:xfrm>
            <a:off x="2070775" y="1663250"/>
            <a:ext cx="533882" cy="2624471"/>
          </a:xfrm>
          <a:custGeom>
            <a:rect b="b" l="l" r="r" t="t"/>
            <a:pathLst>
              <a:path extrusionOk="0" h="85725" w="26835">
                <a:moveTo>
                  <a:pt x="0" y="76034"/>
                </a:moveTo>
                <a:cubicBezTo>
                  <a:pt x="373" y="77339"/>
                  <a:pt x="93" y="82277"/>
                  <a:pt x="2236" y="83861"/>
                </a:cubicBezTo>
                <a:cubicBezTo>
                  <a:pt x="4379" y="85445"/>
                  <a:pt x="9597" y="85912"/>
                  <a:pt x="12858" y="85539"/>
                </a:cubicBezTo>
                <a:cubicBezTo>
                  <a:pt x="16119" y="85166"/>
                  <a:pt x="20126" y="84886"/>
                  <a:pt x="21803" y="81625"/>
                </a:cubicBezTo>
                <a:cubicBezTo>
                  <a:pt x="23480" y="78364"/>
                  <a:pt x="23388" y="72866"/>
                  <a:pt x="22922" y="65971"/>
                </a:cubicBezTo>
                <a:cubicBezTo>
                  <a:pt x="22456" y="59076"/>
                  <a:pt x="19660" y="47895"/>
                  <a:pt x="19008" y="40254"/>
                </a:cubicBezTo>
                <a:cubicBezTo>
                  <a:pt x="18356" y="32613"/>
                  <a:pt x="19381" y="26277"/>
                  <a:pt x="19008" y="20127"/>
                </a:cubicBezTo>
                <a:cubicBezTo>
                  <a:pt x="18635" y="13977"/>
                  <a:pt x="15468" y="6710"/>
                  <a:pt x="16772" y="3355"/>
                </a:cubicBezTo>
                <a:cubicBezTo>
                  <a:pt x="18077" y="1"/>
                  <a:pt x="25158" y="559"/>
                  <a:pt x="26835" y="0"/>
                </a:cubicBezTo>
              </a:path>
            </a:pathLst>
          </a:custGeom>
          <a:noFill/>
          <a:ln cap="flat" cmpd="sng" w="28575">
            <a:solidFill>
              <a:srgbClr val="B092C4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4" name="Google Shape;284;p36"/>
          <p:cNvSpPr/>
          <p:nvPr/>
        </p:nvSpPr>
        <p:spPr>
          <a:xfrm>
            <a:off x="3047800" y="1663250"/>
            <a:ext cx="533882" cy="2624471"/>
          </a:xfrm>
          <a:custGeom>
            <a:rect b="b" l="l" r="r" t="t"/>
            <a:pathLst>
              <a:path extrusionOk="0" h="85725" w="26835">
                <a:moveTo>
                  <a:pt x="0" y="76034"/>
                </a:moveTo>
                <a:cubicBezTo>
                  <a:pt x="373" y="77339"/>
                  <a:pt x="93" y="82277"/>
                  <a:pt x="2236" y="83861"/>
                </a:cubicBezTo>
                <a:cubicBezTo>
                  <a:pt x="4379" y="85445"/>
                  <a:pt x="9597" y="85912"/>
                  <a:pt x="12858" y="85539"/>
                </a:cubicBezTo>
                <a:cubicBezTo>
                  <a:pt x="16119" y="85166"/>
                  <a:pt x="20126" y="84886"/>
                  <a:pt x="21803" y="81625"/>
                </a:cubicBezTo>
                <a:cubicBezTo>
                  <a:pt x="23480" y="78364"/>
                  <a:pt x="23388" y="72866"/>
                  <a:pt x="22922" y="65971"/>
                </a:cubicBezTo>
                <a:cubicBezTo>
                  <a:pt x="22456" y="59076"/>
                  <a:pt x="19660" y="47895"/>
                  <a:pt x="19008" y="40254"/>
                </a:cubicBezTo>
                <a:cubicBezTo>
                  <a:pt x="18356" y="32613"/>
                  <a:pt x="19381" y="26277"/>
                  <a:pt x="19008" y="20127"/>
                </a:cubicBezTo>
                <a:cubicBezTo>
                  <a:pt x="18635" y="13977"/>
                  <a:pt x="15468" y="6710"/>
                  <a:pt x="16772" y="3355"/>
                </a:cubicBezTo>
                <a:cubicBezTo>
                  <a:pt x="18077" y="1"/>
                  <a:pt x="25158" y="559"/>
                  <a:pt x="26835" y="0"/>
                </a:cubicBezTo>
              </a:path>
            </a:pathLst>
          </a:custGeom>
          <a:noFill/>
          <a:ln cap="flat" cmpd="sng" w="28575">
            <a:solidFill>
              <a:srgbClr val="B092C4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285" name="Google Shape;285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6245" y="2470725"/>
            <a:ext cx="471300" cy="4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2 - Solução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7"/>
          <p:cNvPicPr preferRelativeResize="0"/>
          <p:nvPr/>
        </p:nvPicPr>
        <p:blipFill rotWithShape="1">
          <a:blip r:embed="rId3">
            <a:alphaModFix/>
          </a:blip>
          <a:srcRect b="8744" l="4623" r="2714" t="20503"/>
          <a:stretch/>
        </p:blipFill>
        <p:spPr>
          <a:xfrm>
            <a:off x="537413" y="1196300"/>
            <a:ext cx="8069174" cy="34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2 - Solução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845100" y="1152475"/>
            <a:ext cx="7627500" cy="3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O objetivo do jogo é o mesmo</a:t>
            </a:r>
            <a:r>
              <a:rPr lang="en"/>
              <a:t>: você deve levar o robô até às luzes e acendê-las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Você tem um número máximo de movimentos para cada exercício. Tente pensar com bastante cuidado!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decorrer das fases, vamos introduzindo novos conceitos e dificuldades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                                                  </a:t>
            </a:r>
            <a:r>
              <a:rPr b="1" lang="en" u="sng"/>
              <a:t>Legenda:</a:t>
            </a:r>
            <a:endParaRPr b="1" u="sng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lang="en" sz="1400"/>
              <a:t>  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Frente          Direita            Esquerda         Luz               Acende</a:t>
            </a:r>
            <a:r>
              <a:rPr lang="en" sz="1200"/>
              <a:t>        Buraco        Pula           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8"/>
          <p:cNvGrpSpPr/>
          <p:nvPr/>
        </p:nvGrpSpPr>
        <p:grpSpPr>
          <a:xfrm>
            <a:off x="898125" y="3566612"/>
            <a:ext cx="5503360" cy="677325"/>
            <a:chOff x="364725" y="3490412"/>
            <a:chExt cx="5503360" cy="677325"/>
          </a:xfrm>
        </p:grpSpPr>
        <p:pic>
          <p:nvPicPr>
            <p:cNvPr id="299" name="Google Shape;29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725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2188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19651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7114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74577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49813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90760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38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Novos desafios...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Google Shape;311;p39"/>
          <p:cNvGraphicFramePr/>
          <p:nvPr/>
        </p:nvGraphicFramePr>
        <p:xfrm>
          <a:off x="1986625" y="154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2350" y="1952171"/>
            <a:ext cx="233350" cy="3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/>
          <p:nvPr/>
        </p:nvSpPr>
        <p:spPr>
          <a:xfrm>
            <a:off x="4360550" y="3856346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486550" y="2295146"/>
            <a:ext cx="306799" cy="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3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" name="Google Shape;320;p40"/>
          <p:cNvGraphicFramePr/>
          <p:nvPr/>
        </p:nvGraphicFramePr>
        <p:xfrm>
          <a:off x="4364375" y="137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21" name="Google Shape;321;p40"/>
          <p:cNvGrpSpPr/>
          <p:nvPr/>
        </p:nvGrpSpPr>
        <p:grpSpPr>
          <a:xfrm>
            <a:off x="5493604" y="1770298"/>
            <a:ext cx="2787633" cy="2244071"/>
            <a:chOff x="5798404" y="1770298"/>
            <a:chExt cx="2787633" cy="2244071"/>
          </a:xfrm>
        </p:grpSpPr>
        <p:pic>
          <p:nvPicPr>
            <p:cNvPr id="322" name="Google Shape;32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98404" y="1770298"/>
              <a:ext cx="233350" cy="328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40"/>
            <p:cNvSpPr/>
            <p:nvPr/>
          </p:nvSpPr>
          <p:spPr>
            <a:xfrm>
              <a:off x="6574488" y="3685569"/>
              <a:ext cx="352500" cy="3288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4" name="Google Shape;32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233675" y="2138017"/>
              <a:ext cx="306799" cy="397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845100" y="941525"/>
            <a:ext cx="2161200" cy="3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Virar a e</a:t>
            </a:r>
            <a:r>
              <a:rPr lang="en"/>
              <a:t>squerda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Virar a direita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Pula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Virar a direita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Virar a direita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Acender a luz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3 - Solução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" name="Google Shape;331;p41"/>
          <p:cNvGraphicFramePr/>
          <p:nvPr/>
        </p:nvGraphicFramePr>
        <p:xfrm>
          <a:off x="4364375" y="137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32" name="Google Shape;332;p41"/>
          <p:cNvGrpSpPr/>
          <p:nvPr/>
        </p:nvGrpSpPr>
        <p:grpSpPr>
          <a:xfrm>
            <a:off x="5493604" y="1770298"/>
            <a:ext cx="2787633" cy="2244071"/>
            <a:chOff x="5798404" y="1770298"/>
            <a:chExt cx="2787633" cy="2244071"/>
          </a:xfrm>
        </p:grpSpPr>
        <p:pic>
          <p:nvPicPr>
            <p:cNvPr id="333" name="Google Shape;333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98404" y="1770298"/>
              <a:ext cx="233350" cy="328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41"/>
            <p:cNvSpPr/>
            <p:nvPr/>
          </p:nvSpPr>
          <p:spPr>
            <a:xfrm>
              <a:off x="6574488" y="3685569"/>
              <a:ext cx="352500" cy="3288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5" name="Google Shape;33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233675" y="2138017"/>
              <a:ext cx="306799" cy="397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" name="Google Shape;336;p41"/>
          <p:cNvGrpSpPr/>
          <p:nvPr/>
        </p:nvGrpSpPr>
        <p:grpSpPr>
          <a:xfrm>
            <a:off x="616274" y="1418803"/>
            <a:ext cx="3592946" cy="3135428"/>
            <a:chOff x="463874" y="1418803"/>
            <a:chExt cx="3592946" cy="3135428"/>
          </a:xfrm>
        </p:grpSpPr>
        <p:pic>
          <p:nvPicPr>
            <p:cNvPr id="337" name="Google Shape;337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874" y="1977447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3874" y="1418803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874" y="2536091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04424" y="1418803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585520" y="2536091"/>
              <a:ext cx="471300" cy="47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874" y="3094734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874" y="3653378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4424" y="1977447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04424" y="2536091"/>
              <a:ext cx="471300" cy="47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4424" y="3094734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04424" y="3653378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44974" y="1418803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44974" y="1977447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44974" y="2536091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44974" y="3094734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44974" y="3653378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85524" y="1418803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85524" y="1977447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41"/>
            <p:cNvSpPr/>
            <p:nvPr/>
          </p:nvSpPr>
          <p:spPr>
            <a:xfrm>
              <a:off x="698850" y="1603931"/>
              <a:ext cx="698850" cy="2950300"/>
            </a:xfrm>
            <a:custGeom>
              <a:rect b="b" l="l" r="r" t="t"/>
              <a:pathLst>
                <a:path extrusionOk="0" h="118012" w="27954">
                  <a:moveTo>
                    <a:pt x="0" y="105479"/>
                  </a:moveTo>
                  <a:cubicBezTo>
                    <a:pt x="280" y="106784"/>
                    <a:pt x="0" y="111256"/>
                    <a:pt x="1677" y="113306"/>
                  </a:cubicBezTo>
                  <a:cubicBezTo>
                    <a:pt x="3354" y="115356"/>
                    <a:pt x="7361" y="117406"/>
                    <a:pt x="10063" y="117779"/>
                  </a:cubicBezTo>
                  <a:cubicBezTo>
                    <a:pt x="12765" y="118152"/>
                    <a:pt x="16492" y="117966"/>
                    <a:pt x="17890" y="115543"/>
                  </a:cubicBezTo>
                  <a:cubicBezTo>
                    <a:pt x="19288" y="113120"/>
                    <a:pt x="18356" y="107343"/>
                    <a:pt x="18449" y="103243"/>
                  </a:cubicBezTo>
                  <a:cubicBezTo>
                    <a:pt x="18542" y="99143"/>
                    <a:pt x="18449" y="99516"/>
                    <a:pt x="18449" y="90943"/>
                  </a:cubicBezTo>
                  <a:cubicBezTo>
                    <a:pt x="18449" y="82371"/>
                    <a:pt x="18449" y="61871"/>
                    <a:pt x="18449" y="51808"/>
                  </a:cubicBezTo>
                  <a:cubicBezTo>
                    <a:pt x="18449" y="41745"/>
                    <a:pt x="18542" y="36247"/>
                    <a:pt x="18449" y="30563"/>
                  </a:cubicBezTo>
                  <a:cubicBezTo>
                    <a:pt x="18356" y="24879"/>
                    <a:pt x="17983" y="21804"/>
                    <a:pt x="17890" y="17704"/>
                  </a:cubicBezTo>
                  <a:cubicBezTo>
                    <a:pt x="17797" y="13604"/>
                    <a:pt x="17145" y="8853"/>
                    <a:pt x="17890" y="5964"/>
                  </a:cubicBezTo>
                  <a:cubicBezTo>
                    <a:pt x="18636" y="3076"/>
                    <a:pt x="20686" y="1119"/>
                    <a:pt x="22363" y="373"/>
                  </a:cubicBezTo>
                  <a:cubicBezTo>
                    <a:pt x="24040" y="-372"/>
                    <a:pt x="27022" y="1305"/>
                    <a:pt x="27954" y="1491"/>
                  </a:cubicBezTo>
                </a:path>
              </a:pathLst>
            </a:custGeom>
            <a:noFill/>
            <a:ln cap="flat" cmpd="sng" w="28575">
              <a:solidFill>
                <a:srgbClr val="B092C4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356" name="Google Shape;356;p41"/>
            <p:cNvSpPr/>
            <p:nvPr/>
          </p:nvSpPr>
          <p:spPr>
            <a:xfrm>
              <a:off x="1689875" y="1603931"/>
              <a:ext cx="698850" cy="2950300"/>
            </a:xfrm>
            <a:custGeom>
              <a:rect b="b" l="l" r="r" t="t"/>
              <a:pathLst>
                <a:path extrusionOk="0" h="118012" w="27954">
                  <a:moveTo>
                    <a:pt x="0" y="105479"/>
                  </a:moveTo>
                  <a:cubicBezTo>
                    <a:pt x="280" y="106784"/>
                    <a:pt x="0" y="111256"/>
                    <a:pt x="1677" y="113306"/>
                  </a:cubicBezTo>
                  <a:cubicBezTo>
                    <a:pt x="3354" y="115356"/>
                    <a:pt x="7361" y="117406"/>
                    <a:pt x="10063" y="117779"/>
                  </a:cubicBezTo>
                  <a:cubicBezTo>
                    <a:pt x="12765" y="118152"/>
                    <a:pt x="16492" y="117966"/>
                    <a:pt x="17890" y="115543"/>
                  </a:cubicBezTo>
                  <a:cubicBezTo>
                    <a:pt x="19288" y="113120"/>
                    <a:pt x="18356" y="107343"/>
                    <a:pt x="18449" y="103243"/>
                  </a:cubicBezTo>
                  <a:cubicBezTo>
                    <a:pt x="18542" y="99143"/>
                    <a:pt x="18449" y="99516"/>
                    <a:pt x="18449" y="90943"/>
                  </a:cubicBezTo>
                  <a:cubicBezTo>
                    <a:pt x="18449" y="82371"/>
                    <a:pt x="18449" y="61871"/>
                    <a:pt x="18449" y="51808"/>
                  </a:cubicBezTo>
                  <a:cubicBezTo>
                    <a:pt x="18449" y="41745"/>
                    <a:pt x="18542" y="36247"/>
                    <a:pt x="18449" y="30563"/>
                  </a:cubicBezTo>
                  <a:cubicBezTo>
                    <a:pt x="18356" y="24879"/>
                    <a:pt x="17983" y="21804"/>
                    <a:pt x="17890" y="17704"/>
                  </a:cubicBezTo>
                  <a:cubicBezTo>
                    <a:pt x="17797" y="13604"/>
                    <a:pt x="17145" y="8853"/>
                    <a:pt x="17890" y="5964"/>
                  </a:cubicBezTo>
                  <a:cubicBezTo>
                    <a:pt x="18636" y="3076"/>
                    <a:pt x="20686" y="1119"/>
                    <a:pt x="22363" y="373"/>
                  </a:cubicBezTo>
                  <a:cubicBezTo>
                    <a:pt x="24040" y="-372"/>
                    <a:pt x="27022" y="1305"/>
                    <a:pt x="27954" y="1491"/>
                  </a:cubicBezTo>
                </a:path>
              </a:pathLst>
            </a:custGeom>
            <a:noFill/>
            <a:ln cap="flat" cmpd="sng" w="28575">
              <a:solidFill>
                <a:srgbClr val="B092C4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357" name="Google Shape;357;p41"/>
            <p:cNvSpPr/>
            <p:nvPr/>
          </p:nvSpPr>
          <p:spPr>
            <a:xfrm>
              <a:off x="2806675" y="1603931"/>
              <a:ext cx="698850" cy="2950300"/>
            </a:xfrm>
            <a:custGeom>
              <a:rect b="b" l="l" r="r" t="t"/>
              <a:pathLst>
                <a:path extrusionOk="0" h="118012" w="27954">
                  <a:moveTo>
                    <a:pt x="0" y="105479"/>
                  </a:moveTo>
                  <a:cubicBezTo>
                    <a:pt x="280" y="106784"/>
                    <a:pt x="0" y="111256"/>
                    <a:pt x="1677" y="113306"/>
                  </a:cubicBezTo>
                  <a:cubicBezTo>
                    <a:pt x="3354" y="115356"/>
                    <a:pt x="7361" y="117406"/>
                    <a:pt x="10063" y="117779"/>
                  </a:cubicBezTo>
                  <a:cubicBezTo>
                    <a:pt x="12765" y="118152"/>
                    <a:pt x="16492" y="117966"/>
                    <a:pt x="17890" y="115543"/>
                  </a:cubicBezTo>
                  <a:cubicBezTo>
                    <a:pt x="19288" y="113120"/>
                    <a:pt x="18356" y="107343"/>
                    <a:pt x="18449" y="103243"/>
                  </a:cubicBezTo>
                  <a:cubicBezTo>
                    <a:pt x="18542" y="99143"/>
                    <a:pt x="18449" y="99516"/>
                    <a:pt x="18449" y="90943"/>
                  </a:cubicBezTo>
                  <a:cubicBezTo>
                    <a:pt x="18449" y="82371"/>
                    <a:pt x="18449" y="61871"/>
                    <a:pt x="18449" y="51808"/>
                  </a:cubicBezTo>
                  <a:cubicBezTo>
                    <a:pt x="18449" y="41745"/>
                    <a:pt x="18542" y="36247"/>
                    <a:pt x="18449" y="30563"/>
                  </a:cubicBezTo>
                  <a:cubicBezTo>
                    <a:pt x="18356" y="24879"/>
                    <a:pt x="17983" y="21804"/>
                    <a:pt x="17890" y="17704"/>
                  </a:cubicBezTo>
                  <a:cubicBezTo>
                    <a:pt x="17797" y="13604"/>
                    <a:pt x="17145" y="8853"/>
                    <a:pt x="17890" y="5964"/>
                  </a:cubicBezTo>
                  <a:cubicBezTo>
                    <a:pt x="18636" y="3076"/>
                    <a:pt x="20686" y="1119"/>
                    <a:pt x="22363" y="373"/>
                  </a:cubicBezTo>
                  <a:cubicBezTo>
                    <a:pt x="24040" y="-372"/>
                    <a:pt x="27022" y="1305"/>
                    <a:pt x="27954" y="1491"/>
                  </a:cubicBezTo>
                </a:path>
              </a:pathLst>
            </a:custGeom>
            <a:noFill/>
            <a:ln cap="flat" cmpd="sng" w="28575">
              <a:solidFill>
                <a:srgbClr val="B092C4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sp>
        <p:nvSpPr>
          <p:cNvPr id="358" name="Google Shape;358;p41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3 - Solução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751100" y="3486225"/>
            <a:ext cx="56418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89BF5"/>
                </a:solidFill>
              </a:rPr>
              <a:t>PyLadies Sorocaba</a:t>
            </a:r>
            <a:endParaRPr sz="4000">
              <a:solidFill>
                <a:srgbClr val="B89BF5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2588" y="1100200"/>
            <a:ext cx="2458825" cy="21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2"/>
          <p:cNvPicPr preferRelativeResize="0"/>
          <p:nvPr/>
        </p:nvPicPr>
        <p:blipFill rotWithShape="1">
          <a:blip r:embed="rId3">
            <a:alphaModFix/>
          </a:blip>
          <a:srcRect b="9342" l="4390" r="2395" t="23637"/>
          <a:stretch/>
        </p:blipFill>
        <p:spPr>
          <a:xfrm>
            <a:off x="509225" y="1251400"/>
            <a:ext cx="8125555" cy="32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3 - Solução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43"/>
          <p:cNvGraphicFramePr/>
          <p:nvPr/>
        </p:nvGraphicFramePr>
        <p:xfrm>
          <a:off x="1986625" y="172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0" name="Google Shape;3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79350" y="175545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75000" y="4035925"/>
            <a:ext cx="228650" cy="3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/>
          <p:nvPr/>
        </p:nvSpPr>
        <p:spPr>
          <a:xfrm>
            <a:off x="4355775" y="4032575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486525" y="2483300"/>
            <a:ext cx="306799" cy="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4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Google Shape;379;p44"/>
          <p:cNvGraphicFramePr/>
          <p:nvPr/>
        </p:nvGraphicFramePr>
        <p:xfrm>
          <a:off x="4288175" y="169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80" name="Google Shape;380;p44"/>
          <p:cNvGrpSpPr/>
          <p:nvPr/>
        </p:nvGrpSpPr>
        <p:grpSpPr>
          <a:xfrm>
            <a:off x="4535075" y="1708390"/>
            <a:ext cx="3675412" cy="2639008"/>
            <a:chOff x="4916075" y="1708390"/>
            <a:chExt cx="3675412" cy="2639008"/>
          </a:xfrm>
        </p:grpSpPr>
        <p:pic>
          <p:nvPicPr>
            <p:cNvPr id="381" name="Google Shape;381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916075" y="1708390"/>
              <a:ext cx="228650" cy="3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463350" y="4021948"/>
              <a:ext cx="228650" cy="32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44"/>
            <p:cNvSpPr/>
            <p:nvPr/>
          </p:nvSpPr>
          <p:spPr>
            <a:xfrm>
              <a:off x="6574488" y="4018598"/>
              <a:ext cx="352500" cy="3288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4" name="Google Shape;384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239125" y="2469285"/>
              <a:ext cx="306799" cy="397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44"/>
          <p:cNvSpPr txBox="1"/>
          <p:nvPr>
            <p:ph idx="1" type="body"/>
          </p:nvPr>
        </p:nvSpPr>
        <p:spPr>
          <a:xfrm>
            <a:off x="845100" y="941525"/>
            <a:ext cx="205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Virar a </a:t>
            </a:r>
            <a:r>
              <a:rPr lang="en"/>
              <a:t>Esquerda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Virar a direita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Acender a luz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Pular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Virar a direita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Mover para frente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Acender a luz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4 - Solução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1" name="Google Shape;391;p45"/>
          <p:cNvGraphicFramePr/>
          <p:nvPr/>
        </p:nvGraphicFramePr>
        <p:xfrm>
          <a:off x="4440575" y="169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92" name="Google Shape;392;p45"/>
          <p:cNvGrpSpPr/>
          <p:nvPr/>
        </p:nvGrpSpPr>
        <p:grpSpPr>
          <a:xfrm>
            <a:off x="4763675" y="1708390"/>
            <a:ext cx="3675412" cy="2639008"/>
            <a:chOff x="4916075" y="1708390"/>
            <a:chExt cx="3675412" cy="2639008"/>
          </a:xfrm>
        </p:grpSpPr>
        <p:pic>
          <p:nvPicPr>
            <p:cNvPr id="393" name="Google Shape;39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916075" y="1708390"/>
              <a:ext cx="228650" cy="3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463350" y="4021948"/>
              <a:ext cx="228650" cy="32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45"/>
            <p:cNvSpPr/>
            <p:nvPr/>
          </p:nvSpPr>
          <p:spPr>
            <a:xfrm>
              <a:off x="6574488" y="4018598"/>
              <a:ext cx="352500" cy="3288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6" name="Google Shape;396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239125" y="2469285"/>
              <a:ext cx="306799" cy="397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7" name="Google Shape;397;p45"/>
          <p:cNvGrpSpPr/>
          <p:nvPr/>
        </p:nvGrpSpPr>
        <p:grpSpPr>
          <a:xfrm>
            <a:off x="692474" y="1418797"/>
            <a:ext cx="3625271" cy="3135434"/>
            <a:chOff x="463874" y="1418797"/>
            <a:chExt cx="3625271" cy="3135434"/>
          </a:xfrm>
        </p:grpSpPr>
        <p:pic>
          <p:nvPicPr>
            <p:cNvPr id="398" name="Google Shape;398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874" y="1977447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3874" y="1418803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874" y="2536091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04424" y="1418803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04420" y="2536091"/>
              <a:ext cx="471300" cy="47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874" y="3094734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874" y="3653378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4424" y="1977447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04424" y="3094741"/>
              <a:ext cx="471300" cy="47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4424" y="3653409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44974" y="1977447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44974" y="2536091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44974" y="3094734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44974" y="3653378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66524" y="1438928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17849" y="1418797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45"/>
            <p:cNvSpPr/>
            <p:nvPr/>
          </p:nvSpPr>
          <p:spPr>
            <a:xfrm>
              <a:off x="698850" y="1603931"/>
              <a:ext cx="698850" cy="2950300"/>
            </a:xfrm>
            <a:custGeom>
              <a:rect b="b" l="l" r="r" t="t"/>
              <a:pathLst>
                <a:path extrusionOk="0" h="118012" w="27954">
                  <a:moveTo>
                    <a:pt x="0" y="105479"/>
                  </a:moveTo>
                  <a:cubicBezTo>
                    <a:pt x="280" y="106784"/>
                    <a:pt x="0" y="111256"/>
                    <a:pt x="1677" y="113306"/>
                  </a:cubicBezTo>
                  <a:cubicBezTo>
                    <a:pt x="3354" y="115356"/>
                    <a:pt x="7361" y="117406"/>
                    <a:pt x="10063" y="117779"/>
                  </a:cubicBezTo>
                  <a:cubicBezTo>
                    <a:pt x="12765" y="118152"/>
                    <a:pt x="16492" y="117966"/>
                    <a:pt x="17890" y="115543"/>
                  </a:cubicBezTo>
                  <a:cubicBezTo>
                    <a:pt x="19288" y="113120"/>
                    <a:pt x="18356" y="107343"/>
                    <a:pt x="18449" y="103243"/>
                  </a:cubicBezTo>
                  <a:cubicBezTo>
                    <a:pt x="18542" y="99143"/>
                    <a:pt x="18449" y="99516"/>
                    <a:pt x="18449" y="90943"/>
                  </a:cubicBezTo>
                  <a:cubicBezTo>
                    <a:pt x="18449" y="82371"/>
                    <a:pt x="18449" y="61871"/>
                    <a:pt x="18449" y="51808"/>
                  </a:cubicBezTo>
                  <a:cubicBezTo>
                    <a:pt x="18449" y="41745"/>
                    <a:pt x="18542" y="36247"/>
                    <a:pt x="18449" y="30563"/>
                  </a:cubicBezTo>
                  <a:cubicBezTo>
                    <a:pt x="18356" y="24879"/>
                    <a:pt x="17983" y="21804"/>
                    <a:pt x="17890" y="17704"/>
                  </a:cubicBezTo>
                  <a:cubicBezTo>
                    <a:pt x="17797" y="13604"/>
                    <a:pt x="17145" y="8853"/>
                    <a:pt x="17890" y="5964"/>
                  </a:cubicBezTo>
                  <a:cubicBezTo>
                    <a:pt x="18636" y="3076"/>
                    <a:pt x="20686" y="1119"/>
                    <a:pt x="22363" y="373"/>
                  </a:cubicBezTo>
                  <a:cubicBezTo>
                    <a:pt x="24040" y="-372"/>
                    <a:pt x="27022" y="1305"/>
                    <a:pt x="27954" y="1491"/>
                  </a:cubicBezTo>
                </a:path>
              </a:pathLst>
            </a:custGeom>
            <a:noFill/>
            <a:ln cap="flat" cmpd="sng" w="28575">
              <a:solidFill>
                <a:srgbClr val="B092C4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415" name="Google Shape;415;p45"/>
            <p:cNvSpPr/>
            <p:nvPr/>
          </p:nvSpPr>
          <p:spPr>
            <a:xfrm>
              <a:off x="1689875" y="1603931"/>
              <a:ext cx="698850" cy="2950300"/>
            </a:xfrm>
            <a:custGeom>
              <a:rect b="b" l="l" r="r" t="t"/>
              <a:pathLst>
                <a:path extrusionOk="0" h="118012" w="27954">
                  <a:moveTo>
                    <a:pt x="0" y="105479"/>
                  </a:moveTo>
                  <a:cubicBezTo>
                    <a:pt x="280" y="106784"/>
                    <a:pt x="0" y="111256"/>
                    <a:pt x="1677" y="113306"/>
                  </a:cubicBezTo>
                  <a:cubicBezTo>
                    <a:pt x="3354" y="115356"/>
                    <a:pt x="7361" y="117406"/>
                    <a:pt x="10063" y="117779"/>
                  </a:cubicBezTo>
                  <a:cubicBezTo>
                    <a:pt x="12765" y="118152"/>
                    <a:pt x="16492" y="117966"/>
                    <a:pt x="17890" y="115543"/>
                  </a:cubicBezTo>
                  <a:cubicBezTo>
                    <a:pt x="19288" y="113120"/>
                    <a:pt x="18356" y="107343"/>
                    <a:pt x="18449" y="103243"/>
                  </a:cubicBezTo>
                  <a:cubicBezTo>
                    <a:pt x="18542" y="99143"/>
                    <a:pt x="18449" y="99516"/>
                    <a:pt x="18449" y="90943"/>
                  </a:cubicBezTo>
                  <a:cubicBezTo>
                    <a:pt x="18449" y="82371"/>
                    <a:pt x="18449" y="61871"/>
                    <a:pt x="18449" y="51808"/>
                  </a:cubicBezTo>
                  <a:cubicBezTo>
                    <a:pt x="18449" y="41745"/>
                    <a:pt x="18542" y="36247"/>
                    <a:pt x="18449" y="30563"/>
                  </a:cubicBezTo>
                  <a:cubicBezTo>
                    <a:pt x="18356" y="24879"/>
                    <a:pt x="17983" y="21804"/>
                    <a:pt x="17890" y="17704"/>
                  </a:cubicBezTo>
                  <a:cubicBezTo>
                    <a:pt x="17797" y="13604"/>
                    <a:pt x="17145" y="8853"/>
                    <a:pt x="17890" y="5964"/>
                  </a:cubicBezTo>
                  <a:cubicBezTo>
                    <a:pt x="18636" y="3076"/>
                    <a:pt x="20686" y="1119"/>
                    <a:pt x="22363" y="373"/>
                  </a:cubicBezTo>
                  <a:cubicBezTo>
                    <a:pt x="24040" y="-372"/>
                    <a:pt x="27022" y="1305"/>
                    <a:pt x="27954" y="1491"/>
                  </a:cubicBezTo>
                </a:path>
              </a:pathLst>
            </a:custGeom>
            <a:noFill/>
            <a:ln cap="flat" cmpd="sng" w="28575">
              <a:solidFill>
                <a:srgbClr val="B092C4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416" name="Google Shape;416;p45"/>
            <p:cNvSpPr/>
            <p:nvPr/>
          </p:nvSpPr>
          <p:spPr>
            <a:xfrm>
              <a:off x="2806675" y="1603931"/>
              <a:ext cx="698850" cy="2950300"/>
            </a:xfrm>
            <a:custGeom>
              <a:rect b="b" l="l" r="r" t="t"/>
              <a:pathLst>
                <a:path extrusionOk="0" h="118012" w="27954">
                  <a:moveTo>
                    <a:pt x="0" y="105479"/>
                  </a:moveTo>
                  <a:cubicBezTo>
                    <a:pt x="280" y="106784"/>
                    <a:pt x="0" y="111256"/>
                    <a:pt x="1677" y="113306"/>
                  </a:cubicBezTo>
                  <a:cubicBezTo>
                    <a:pt x="3354" y="115356"/>
                    <a:pt x="7361" y="117406"/>
                    <a:pt x="10063" y="117779"/>
                  </a:cubicBezTo>
                  <a:cubicBezTo>
                    <a:pt x="12765" y="118152"/>
                    <a:pt x="16492" y="117966"/>
                    <a:pt x="17890" y="115543"/>
                  </a:cubicBezTo>
                  <a:cubicBezTo>
                    <a:pt x="19288" y="113120"/>
                    <a:pt x="18356" y="107343"/>
                    <a:pt x="18449" y="103243"/>
                  </a:cubicBezTo>
                  <a:cubicBezTo>
                    <a:pt x="18542" y="99143"/>
                    <a:pt x="18449" y="99516"/>
                    <a:pt x="18449" y="90943"/>
                  </a:cubicBezTo>
                  <a:cubicBezTo>
                    <a:pt x="18449" y="82371"/>
                    <a:pt x="18449" y="61871"/>
                    <a:pt x="18449" y="51808"/>
                  </a:cubicBezTo>
                  <a:cubicBezTo>
                    <a:pt x="18449" y="41745"/>
                    <a:pt x="18542" y="36247"/>
                    <a:pt x="18449" y="30563"/>
                  </a:cubicBezTo>
                  <a:cubicBezTo>
                    <a:pt x="18356" y="24879"/>
                    <a:pt x="17983" y="21804"/>
                    <a:pt x="17890" y="17704"/>
                  </a:cubicBezTo>
                  <a:cubicBezTo>
                    <a:pt x="17797" y="13604"/>
                    <a:pt x="17145" y="8853"/>
                    <a:pt x="17890" y="5964"/>
                  </a:cubicBezTo>
                  <a:cubicBezTo>
                    <a:pt x="18636" y="3076"/>
                    <a:pt x="20686" y="1119"/>
                    <a:pt x="22363" y="373"/>
                  </a:cubicBezTo>
                  <a:cubicBezTo>
                    <a:pt x="24040" y="-372"/>
                    <a:pt x="27022" y="1305"/>
                    <a:pt x="27954" y="1491"/>
                  </a:cubicBezTo>
                </a:path>
              </a:pathLst>
            </a:custGeom>
            <a:noFill/>
            <a:ln cap="flat" cmpd="sng" w="28575">
              <a:solidFill>
                <a:srgbClr val="B092C4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pic>
          <p:nvPicPr>
            <p:cNvPr id="417" name="Google Shape;417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07070" y="2536078"/>
              <a:ext cx="471300" cy="47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07074" y="1977435"/>
              <a:ext cx="471296" cy="4712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9" name="Google Shape;419;p45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4 - Solução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6"/>
          <p:cNvPicPr preferRelativeResize="0"/>
          <p:nvPr/>
        </p:nvPicPr>
        <p:blipFill rotWithShape="1">
          <a:blip r:embed="rId3">
            <a:alphaModFix/>
          </a:blip>
          <a:srcRect b="8202" l="4102" r="2448" t="23950"/>
          <a:stretch/>
        </p:blipFill>
        <p:spPr>
          <a:xfrm>
            <a:off x="1015525" y="1317575"/>
            <a:ext cx="7240400" cy="27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6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4 - Solução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type="title"/>
          </p:nvPr>
        </p:nvSpPr>
        <p:spPr>
          <a:xfrm>
            <a:off x="1916250" y="2218500"/>
            <a:ext cx="53115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Tomando decisões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8"/>
          <p:cNvGrpSpPr/>
          <p:nvPr/>
        </p:nvGrpSpPr>
        <p:grpSpPr>
          <a:xfrm>
            <a:off x="1083375" y="1259300"/>
            <a:ext cx="6977250" cy="3403925"/>
            <a:chOff x="775875" y="1739575"/>
            <a:chExt cx="6977250" cy="3403925"/>
          </a:xfrm>
        </p:grpSpPr>
        <p:pic>
          <p:nvPicPr>
            <p:cNvPr id="436" name="Google Shape;436;p48"/>
            <p:cNvPicPr preferRelativeResize="0"/>
            <p:nvPr/>
          </p:nvPicPr>
          <p:blipFill rotWithShape="1">
            <a:blip r:embed="rId3">
              <a:alphaModFix/>
            </a:blip>
            <a:srcRect b="0" l="0" r="0" t="13269"/>
            <a:stretch/>
          </p:blipFill>
          <p:spPr>
            <a:xfrm>
              <a:off x="775875" y="1739575"/>
              <a:ext cx="6977250" cy="340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48"/>
            <p:cNvSpPr txBox="1"/>
            <p:nvPr/>
          </p:nvSpPr>
          <p:spPr>
            <a:xfrm>
              <a:off x="1048250" y="2418000"/>
              <a:ext cx="1747200" cy="8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50244"/>
                  </a:solidFill>
                </a:rPr>
                <a:t>Se</a:t>
              </a:r>
              <a:r>
                <a:rPr lang="en" sz="2000"/>
                <a:t> fizer sol, vou para a praia</a:t>
              </a:r>
              <a:endParaRPr sz="2000"/>
            </a:p>
          </p:txBody>
        </p:sp>
        <p:sp>
          <p:nvSpPr>
            <p:cNvPr id="438" name="Google Shape;438;p48"/>
            <p:cNvSpPr txBox="1"/>
            <p:nvPr/>
          </p:nvSpPr>
          <p:spPr>
            <a:xfrm>
              <a:off x="5423050" y="2418000"/>
              <a:ext cx="2236200" cy="8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rgbClr val="F50244"/>
                  </a:solidFill>
                </a:rPr>
                <a:t>Se</a:t>
              </a:r>
              <a:r>
                <a:rPr lang="en" sz="1900"/>
                <a:t> o sorvete estiver barato, vou comprar um</a:t>
              </a:r>
              <a:endParaRPr sz="1900"/>
            </a:p>
          </p:txBody>
        </p:sp>
      </p:grpSp>
      <p:sp>
        <p:nvSpPr>
          <p:cNvPr id="439" name="Google Shape;439;p48"/>
          <p:cNvSpPr txBox="1"/>
          <p:nvPr>
            <p:ph type="title"/>
          </p:nvPr>
        </p:nvSpPr>
        <p:spPr>
          <a:xfrm>
            <a:off x="845100" y="445025"/>
            <a:ext cx="752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Precisamos tomar decisões o tempo todo!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idx="1" type="body"/>
          </p:nvPr>
        </p:nvSpPr>
        <p:spPr>
          <a:xfrm>
            <a:off x="845100" y="1152475"/>
            <a:ext cx="762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início da atividade, aprendemos que </a:t>
            </a:r>
            <a:r>
              <a:rPr b="1" lang="en">
                <a:solidFill>
                  <a:srgbClr val="F50244"/>
                </a:solidFill>
              </a:rPr>
              <a:t>se</a:t>
            </a:r>
            <a:r>
              <a:rPr lang="en"/>
              <a:t> alcançarmos uma luz, temos que acendê-la e, da mesma forma,</a:t>
            </a:r>
            <a:r>
              <a:rPr b="1" lang="en"/>
              <a:t> </a:t>
            </a:r>
            <a:r>
              <a:rPr b="1" lang="en">
                <a:solidFill>
                  <a:srgbClr val="F50244"/>
                </a:solidFill>
              </a:rPr>
              <a:t>se</a:t>
            </a:r>
            <a:r>
              <a:rPr lang="en">
                <a:solidFill>
                  <a:srgbClr val="F38FAA"/>
                </a:solidFill>
              </a:rPr>
              <a:t> </a:t>
            </a:r>
            <a:r>
              <a:rPr lang="en"/>
              <a:t>toparmos com um buraco, temos que saltá-lo.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Esse </a:t>
            </a:r>
            <a:r>
              <a:rPr b="1" lang="en">
                <a:solidFill>
                  <a:srgbClr val="F50244"/>
                </a:solidFill>
              </a:rPr>
              <a:t>se</a:t>
            </a:r>
            <a:r>
              <a:rPr b="1" lang="en">
                <a:solidFill>
                  <a:srgbClr val="F38FAA"/>
                </a:solidFill>
              </a:rPr>
              <a:t> </a:t>
            </a:r>
            <a:r>
              <a:rPr lang="en"/>
              <a:t>que repetidamente aparece nas nossas ações do jogo é chamado de </a:t>
            </a:r>
            <a:r>
              <a:rPr b="1" lang="en">
                <a:solidFill>
                  <a:srgbClr val="F50244"/>
                </a:solidFill>
              </a:rPr>
              <a:t>“condição”</a:t>
            </a:r>
            <a:r>
              <a:rPr lang="en"/>
              <a:t> e é muito importante na programação porque nos permite criar ações para diferentes tipos de situações.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Para exemplificar e explicitar melhor isso, vamos fazer um outro exercício...</a:t>
            </a:r>
            <a:endParaRPr/>
          </a:p>
        </p:txBody>
      </p:sp>
      <p:sp>
        <p:nvSpPr>
          <p:cNvPr id="445" name="Google Shape;445;p49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Condições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/>
          <p:nvPr>
            <p:ph idx="1" type="body"/>
          </p:nvPr>
        </p:nvSpPr>
        <p:spPr>
          <a:xfrm>
            <a:off x="845100" y="1406350"/>
            <a:ext cx="7627500" cy="3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O objetivo do jogo é o mesmo</a:t>
            </a:r>
            <a:r>
              <a:rPr lang="en"/>
              <a:t>: você deve levar o robô até às luzes e acendê-las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Você tem um número máximo de movimentos para cada exercício. Tente pensar com bastante cuidado!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decorrer das fases, vamos introduzindo novos conceitos e dificuldades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                                                  </a:t>
            </a:r>
            <a:r>
              <a:rPr b="1" lang="en" u="sng"/>
              <a:t>Legenda:</a:t>
            </a:r>
            <a:endParaRPr b="1" u="sng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 Frente          Direita            Esquerda         Luz              Acende       Buraco              Pula      </a:t>
            </a:r>
            <a:r>
              <a:rPr lang="en" sz="1200"/>
              <a:t>     Mistério      Condicional</a:t>
            </a:r>
            <a:endParaRPr/>
          </a:p>
        </p:txBody>
      </p:sp>
      <p:grpSp>
        <p:nvGrpSpPr>
          <p:cNvPr id="451" name="Google Shape;451;p50"/>
          <p:cNvGrpSpPr/>
          <p:nvPr/>
        </p:nvGrpSpPr>
        <p:grpSpPr>
          <a:xfrm>
            <a:off x="898125" y="3642800"/>
            <a:ext cx="7226900" cy="677338"/>
            <a:chOff x="364725" y="3490400"/>
            <a:chExt cx="7226900" cy="677338"/>
          </a:xfrm>
        </p:grpSpPr>
        <p:pic>
          <p:nvPicPr>
            <p:cNvPr id="452" name="Google Shape;452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725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2188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19651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7114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74577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49813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66960" y="3490412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914300" y="3493738"/>
              <a:ext cx="677325" cy="67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052525" y="3490400"/>
              <a:ext cx="677325" cy="677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50"/>
          <p:cNvSpPr txBox="1"/>
          <p:nvPr>
            <p:ph type="title"/>
          </p:nvPr>
        </p:nvSpPr>
        <p:spPr>
          <a:xfrm>
            <a:off x="845100" y="445025"/>
            <a:ext cx="762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Novos cartões para deixar tudo mais interessante...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6" name="Google Shape;466;p51"/>
          <p:cNvGraphicFramePr/>
          <p:nvPr/>
        </p:nvGraphicFramePr>
        <p:xfrm>
          <a:off x="1986625" y="172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    </a:t>
                      </a:r>
                      <a:r>
                        <a:rPr b="1" lang="en"/>
                        <a:t>  </a:t>
                      </a:r>
                      <a:r>
                        <a:rPr b="1" lang="en"/>
                        <a:t>?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  </a:t>
                      </a:r>
                      <a:r>
                        <a:rPr b="1" lang="en"/>
                        <a:t>   </a:t>
                      </a:r>
                      <a:r>
                        <a:rPr b="1" lang="en"/>
                        <a:t>?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    </a:t>
                      </a:r>
                      <a:r>
                        <a:rPr b="1" lang="en"/>
                        <a:t> </a:t>
                      </a:r>
                      <a:r>
                        <a:rPr b="1" lang="en"/>
                        <a:t>?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467" name="Google Shape;4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79750" y="374620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400475" y="1761125"/>
            <a:ext cx="306799" cy="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1"/>
          <p:cNvSpPr txBox="1"/>
          <p:nvPr>
            <p:ph type="title"/>
          </p:nvPr>
        </p:nvSpPr>
        <p:spPr>
          <a:xfrm>
            <a:off x="845100" y="445025"/>
            <a:ext cx="35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683850" y="649275"/>
            <a:ext cx="7776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B89BF5"/>
                </a:solidFill>
              </a:rPr>
              <a:t>O que é um PyLadies?</a:t>
            </a:r>
            <a:endParaRPr sz="3600">
              <a:solidFill>
                <a:srgbClr val="B89BF5"/>
              </a:solidFill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1133850" y="1923526"/>
            <a:ext cx="6876300" cy="20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Um grupo internacional sem fins lucrativos (</a:t>
            </a:r>
            <a:r>
              <a:rPr lang="en" sz="2000" u="sng">
                <a:solidFill>
                  <a:srgbClr val="0563C1"/>
                </a:solidFill>
                <a:hlinkClick r:id="rId3"/>
              </a:rPr>
              <a:t>https://www.pyladies.com</a:t>
            </a:r>
            <a:r>
              <a:rPr lang="en" sz="2000"/>
              <a:t>) focado em aumentar a atividade e a liderança de mulheres na comunidade Python.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title"/>
          </p:nvPr>
        </p:nvSpPr>
        <p:spPr>
          <a:xfrm>
            <a:off x="1628850" y="2150850"/>
            <a:ext cx="588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 seu algoritmo deve ser genérico.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Vamos testar?!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9" name="Google Shape;479;p53"/>
          <p:cNvGraphicFramePr/>
          <p:nvPr/>
        </p:nvGraphicFramePr>
        <p:xfrm>
          <a:off x="1986625" y="172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?- Buraco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</a:t>
                      </a:r>
                      <a:r>
                        <a:rPr b="1" lang="en"/>
                        <a:t>? - Luz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</a:t>
                      </a:r>
                      <a:r>
                        <a:rPr b="1" lang="en"/>
                        <a:t>? - Luz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480" name="Google Shape;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79750" y="374620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316600" y="1794925"/>
            <a:ext cx="306800" cy="3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 txBox="1"/>
          <p:nvPr>
            <p:ph type="title"/>
          </p:nvPr>
        </p:nvSpPr>
        <p:spPr>
          <a:xfrm>
            <a:off x="845100" y="445025"/>
            <a:ext cx="77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5 - Executando o algoritmo: cenário 1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" name="Google Shape;487;p54"/>
          <p:cNvGraphicFramePr/>
          <p:nvPr/>
        </p:nvGraphicFramePr>
        <p:xfrm>
          <a:off x="1986625" y="172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?- Buraco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? - Buraco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? - Buraco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488" name="Google Shape;4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79750" y="374620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316600" y="1794925"/>
            <a:ext cx="306800" cy="3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/>
          <p:nvPr>
            <p:ph type="title"/>
          </p:nvPr>
        </p:nvSpPr>
        <p:spPr>
          <a:xfrm>
            <a:off x="845100" y="445025"/>
            <a:ext cx="77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5 - Executando o algoritmo: cenário 2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5" name="Google Shape;495;p55"/>
          <p:cNvGraphicFramePr/>
          <p:nvPr/>
        </p:nvGraphicFramePr>
        <p:xfrm>
          <a:off x="1986625" y="172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?- Buraco!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</a:t>
                      </a:r>
                      <a:r>
                        <a:rPr b="1" lang="en"/>
                        <a:t>? - Luz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</a:t>
                      </a:r>
                      <a:r>
                        <a:rPr b="1" lang="en"/>
                        <a:t>? - Luz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496" name="Google Shape;4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79750" y="374620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316600" y="1794925"/>
            <a:ext cx="306800" cy="3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5"/>
          <p:cNvSpPr txBox="1"/>
          <p:nvPr>
            <p:ph type="title"/>
          </p:nvPr>
        </p:nvSpPr>
        <p:spPr>
          <a:xfrm>
            <a:off x="845100" y="445025"/>
            <a:ext cx="77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5 - Executando o algoritmo: cenário 3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3" name="Google Shape;503;p56"/>
          <p:cNvGraphicFramePr/>
          <p:nvPr/>
        </p:nvGraphicFramePr>
        <p:xfrm>
          <a:off x="4364375" y="161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    </a:t>
                      </a:r>
                      <a:r>
                        <a:rPr b="1" lang="en"/>
                        <a:t>  ?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  </a:t>
                      </a:r>
                      <a:r>
                        <a:rPr b="1" lang="en"/>
                        <a:t>   ?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        </a:t>
                      </a:r>
                      <a:r>
                        <a:rPr b="1" lang="en"/>
                        <a:t> ?</a:t>
                      </a:r>
                      <a:endParaRPr b="1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grpSp>
        <p:nvGrpSpPr>
          <p:cNvPr id="504" name="Google Shape;504;p56"/>
          <p:cNvGrpSpPr/>
          <p:nvPr/>
        </p:nvGrpSpPr>
        <p:grpSpPr>
          <a:xfrm>
            <a:off x="5499700" y="1649325"/>
            <a:ext cx="1926925" cy="2307175"/>
            <a:chOff x="5804500" y="1649325"/>
            <a:chExt cx="1926925" cy="2307175"/>
          </a:xfrm>
        </p:grpSpPr>
        <p:pic>
          <p:nvPicPr>
            <p:cNvPr id="505" name="Google Shape;505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502775" y="3634400"/>
              <a:ext cx="228650" cy="3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804500" y="1649325"/>
              <a:ext cx="306799" cy="397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" name="Google Shape;507;p56"/>
          <p:cNvSpPr txBox="1"/>
          <p:nvPr>
            <p:ph idx="1" type="body"/>
          </p:nvPr>
        </p:nvSpPr>
        <p:spPr>
          <a:xfrm>
            <a:off x="616500" y="1152475"/>
            <a:ext cx="178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</a:t>
            </a:r>
            <a:r>
              <a:rPr lang="en"/>
              <a:t>ireita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Frente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Frente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Direita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SE LUZ</a:t>
            </a:r>
            <a:r>
              <a:rPr lang="en"/>
              <a:t>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Frente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Acende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Frente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SE BURACO</a:t>
            </a:r>
            <a:r>
              <a:rPr lang="en"/>
              <a:t>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Pula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Frente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Frente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Acende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Direita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6"/>
          <p:cNvSpPr txBox="1"/>
          <p:nvPr>
            <p:ph idx="1" type="body"/>
          </p:nvPr>
        </p:nvSpPr>
        <p:spPr>
          <a:xfrm>
            <a:off x="2451150" y="1152475"/>
            <a:ext cx="178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	</a:t>
            </a:r>
            <a:r>
              <a:rPr b="1" lang="en"/>
              <a:t>SE LUZ 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Frente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Acende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frente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	</a:t>
            </a:r>
            <a:r>
              <a:rPr b="1" lang="en"/>
              <a:t>SE BURACO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a.	Pular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	Direita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	Frente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	</a:t>
            </a:r>
            <a:r>
              <a:rPr b="1" lang="en"/>
              <a:t>SE LUZ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	Frente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	Acende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	</a:t>
            </a:r>
            <a:r>
              <a:rPr b="1" lang="en"/>
              <a:t>SE BURACO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	Pular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6"/>
          <p:cNvSpPr txBox="1"/>
          <p:nvPr>
            <p:ph type="title"/>
          </p:nvPr>
        </p:nvSpPr>
        <p:spPr>
          <a:xfrm>
            <a:off x="845100" y="445025"/>
            <a:ext cx="35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5 - Solução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/>
          <p:nvPr>
            <p:ph type="title"/>
          </p:nvPr>
        </p:nvSpPr>
        <p:spPr>
          <a:xfrm>
            <a:off x="845100" y="445025"/>
            <a:ext cx="35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5 - Solução</a:t>
            </a:r>
            <a:endParaRPr/>
          </a:p>
        </p:txBody>
      </p:sp>
      <p:pic>
        <p:nvPicPr>
          <p:cNvPr id="515" name="Google Shape;515;p57"/>
          <p:cNvPicPr preferRelativeResize="0"/>
          <p:nvPr/>
        </p:nvPicPr>
        <p:blipFill rotWithShape="1">
          <a:blip r:embed="rId3">
            <a:alphaModFix/>
          </a:blip>
          <a:srcRect b="7953" l="5164" r="7300" t="2576"/>
          <a:stretch/>
        </p:blipFill>
        <p:spPr>
          <a:xfrm>
            <a:off x="1029800" y="1347100"/>
            <a:ext cx="7084400" cy="33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/>
          <p:nvPr>
            <p:ph type="title"/>
          </p:nvPr>
        </p:nvSpPr>
        <p:spPr>
          <a:xfrm>
            <a:off x="789850" y="445025"/>
            <a:ext cx="80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Mostrando</a:t>
            </a:r>
            <a:r>
              <a:rPr lang="en"/>
              <a:t> em código</a:t>
            </a:r>
            <a:endParaRPr/>
          </a:p>
        </p:txBody>
      </p:sp>
      <p:pic>
        <p:nvPicPr>
          <p:cNvPr id="521" name="Google Shape;521;p58"/>
          <p:cNvPicPr preferRelativeResize="0"/>
          <p:nvPr/>
        </p:nvPicPr>
        <p:blipFill rotWithShape="1">
          <a:blip r:embed="rId3">
            <a:alphaModFix/>
          </a:blip>
          <a:srcRect b="46392" l="0" r="0" t="0"/>
          <a:stretch/>
        </p:blipFill>
        <p:spPr>
          <a:xfrm>
            <a:off x="789850" y="1017725"/>
            <a:ext cx="3782150" cy="359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8"/>
          <p:cNvPicPr preferRelativeResize="0"/>
          <p:nvPr/>
        </p:nvPicPr>
        <p:blipFill rotWithShape="1">
          <a:blip r:embed="rId3">
            <a:alphaModFix/>
          </a:blip>
          <a:srcRect b="0" l="0" r="0" t="52992"/>
          <a:stretch/>
        </p:blipFill>
        <p:spPr>
          <a:xfrm>
            <a:off x="4735550" y="996200"/>
            <a:ext cx="3782150" cy="31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/>
          <p:nvPr>
            <p:ph type="title"/>
          </p:nvPr>
        </p:nvSpPr>
        <p:spPr>
          <a:xfrm>
            <a:off x="724050" y="445025"/>
            <a:ext cx="77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Os algoritmos precisam tomar decisões o tempo todo!</a:t>
            </a:r>
            <a:endParaRPr sz="2700"/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75" y="1598525"/>
            <a:ext cx="4106049" cy="19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9"/>
          <p:cNvPicPr preferRelativeResize="0"/>
          <p:nvPr/>
        </p:nvPicPr>
        <p:blipFill rotWithShape="1">
          <a:blip r:embed="rId4">
            <a:alphaModFix/>
          </a:blip>
          <a:srcRect b="70020" l="0" r="0" t="0"/>
          <a:stretch/>
        </p:blipFill>
        <p:spPr>
          <a:xfrm>
            <a:off x="3742225" y="3491125"/>
            <a:ext cx="2635850" cy="1350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0" name="Google Shape;530;p59"/>
          <p:cNvSpPr/>
          <p:nvPr/>
        </p:nvSpPr>
        <p:spPr>
          <a:xfrm>
            <a:off x="1757500" y="1322525"/>
            <a:ext cx="2265000" cy="1287900"/>
          </a:xfrm>
          <a:prstGeom prst="wedgeRoundRectCallout">
            <a:avLst>
              <a:gd fmla="val 16764" name="adj1"/>
              <a:gd fmla="val 7733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Se</a:t>
            </a:r>
            <a:r>
              <a:rPr lang="en" sz="1600">
                <a:solidFill>
                  <a:schemeClr val="dk1"/>
                </a:solidFill>
              </a:rPr>
              <a:t> o usuário clicar em “Confirmar” este perfil passará a ser seu amigo</a:t>
            </a:r>
            <a:endParaRPr b="1" sz="1600"/>
          </a:p>
        </p:txBody>
      </p:sp>
      <p:sp>
        <p:nvSpPr>
          <p:cNvPr id="531" name="Google Shape;531;p59"/>
          <p:cNvSpPr/>
          <p:nvPr/>
        </p:nvSpPr>
        <p:spPr>
          <a:xfrm>
            <a:off x="1517150" y="3449638"/>
            <a:ext cx="2012400" cy="1467300"/>
          </a:xfrm>
          <a:prstGeom prst="wedgeRoundRectCallout">
            <a:avLst>
              <a:gd fmla="val 89119" name="adj1"/>
              <a:gd fmla="val -2107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Se</a:t>
            </a:r>
            <a:r>
              <a:rPr lang="en" sz="1600"/>
              <a:t> um cupom for adicionado, então o cliente terá um desconto no valor a ser pago</a:t>
            </a:r>
            <a:endParaRPr sz="1600"/>
          </a:p>
        </p:txBody>
      </p:sp>
      <p:pic>
        <p:nvPicPr>
          <p:cNvPr id="532" name="Google Shape;53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6950" y="1383700"/>
            <a:ext cx="1943359" cy="345486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9"/>
          <p:cNvSpPr/>
          <p:nvPr/>
        </p:nvSpPr>
        <p:spPr>
          <a:xfrm>
            <a:off x="4249400" y="1027300"/>
            <a:ext cx="2531400" cy="1747200"/>
          </a:xfrm>
          <a:prstGeom prst="wedgeRoundRectCallout">
            <a:avLst>
              <a:gd fmla="val 68761" name="adj1"/>
              <a:gd fmla="val 471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Se</a:t>
            </a:r>
            <a:r>
              <a:rPr lang="en" sz="1600"/>
              <a:t> o usuário escolher ordenar o resultado da busca por “menor preço” então os itens mais baratos aparecerão primeiro</a:t>
            </a:r>
            <a:endParaRPr sz="1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8" name="Google Shape;538;p60"/>
          <p:cNvGraphicFramePr/>
          <p:nvPr/>
        </p:nvGraphicFramePr>
        <p:xfrm>
          <a:off x="1986625" y="172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39" name="Google Shape;5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08475" y="336520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94050" y="2979425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57675" y="2600325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93800" y="222410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700" y="1765900"/>
            <a:ext cx="306799" cy="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0"/>
          <p:cNvSpPr txBox="1"/>
          <p:nvPr>
            <p:ph type="title"/>
          </p:nvPr>
        </p:nvSpPr>
        <p:spPr>
          <a:xfrm>
            <a:off x="845100" y="445025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6.1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9" name="Google Shape;549;p61"/>
          <p:cNvGraphicFramePr/>
          <p:nvPr/>
        </p:nvGraphicFramePr>
        <p:xfrm>
          <a:off x="4440575" y="159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550" name="Google Shape;550;p61"/>
          <p:cNvGrpSpPr/>
          <p:nvPr/>
        </p:nvGrpSpPr>
        <p:grpSpPr>
          <a:xfrm>
            <a:off x="4701933" y="1627194"/>
            <a:ext cx="3592217" cy="1918933"/>
            <a:chOff x="4930533" y="1627194"/>
            <a:chExt cx="3592217" cy="1918933"/>
          </a:xfrm>
        </p:grpSpPr>
        <p:pic>
          <p:nvPicPr>
            <p:cNvPr id="551" name="Google Shape;551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90269" y="2090850"/>
              <a:ext cx="228650" cy="3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72121" y="2462027"/>
              <a:ext cx="228650" cy="3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494091" y="2876273"/>
              <a:ext cx="228650" cy="3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294100" y="3224027"/>
              <a:ext cx="228650" cy="3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0533" y="1627194"/>
              <a:ext cx="306799" cy="397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" name="Google Shape;556;p61"/>
          <p:cNvGrpSpPr/>
          <p:nvPr/>
        </p:nvGrpSpPr>
        <p:grpSpPr>
          <a:xfrm>
            <a:off x="602334" y="1285989"/>
            <a:ext cx="3795848" cy="3454808"/>
            <a:chOff x="602334" y="1285989"/>
            <a:chExt cx="3795848" cy="3454808"/>
          </a:xfrm>
        </p:grpSpPr>
        <p:pic>
          <p:nvPicPr>
            <p:cNvPr id="557" name="Google Shape;557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334" y="1285989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2334" y="3939714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2334" y="1949420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6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2334" y="3276283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334" y="2612852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94534" y="1285989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94534" y="3939714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94534" y="1949420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6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94534" y="3276283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94534" y="2612852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86734" y="1285989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86734" y="3939714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86734" y="1949420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6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786734" y="3276283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86734" y="2612852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8934" y="1285989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8934" y="3939714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78934" y="1949420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6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78934" y="3276283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8934" y="2612852"/>
              <a:ext cx="519248" cy="519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61"/>
            <p:cNvSpPr/>
            <p:nvPr/>
          </p:nvSpPr>
          <p:spPr>
            <a:xfrm>
              <a:off x="871525" y="1474797"/>
              <a:ext cx="726800" cy="3266000"/>
            </a:xfrm>
            <a:custGeom>
              <a:rect b="b" l="l" r="r" t="t"/>
              <a:pathLst>
                <a:path extrusionOk="0" h="130640" w="29072">
                  <a:moveTo>
                    <a:pt x="0" y="123489"/>
                  </a:moveTo>
                  <a:cubicBezTo>
                    <a:pt x="1118" y="124514"/>
                    <a:pt x="3541" y="128613"/>
                    <a:pt x="6709" y="129638"/>
                  </a:cubicBezTo>
                  <a:cubicBezTo>
                    <a:pt x="9877" y="130663"/>
                    <a:pt x="16400" y="131129"/>
                    <a:pt x="19009" y="129638"/>
                  </a:cubicBezTo>
                  <a:cubicBezTo>
                    <a:pt x="21618" y="128147"/>
                    <a:pt x="21804" y="125352"/>
                    <a:pt x="22363" y="120693"/>
                  </a:cubicBezTo>
                  <a:cubicBezTo>
                    <a:pt x="22922" y="116034"/>
                    <a:pt x="22922" y="109885"/>
                    <a:pt x="22363" y="101685"/>
                  </a:cubicBezTo>
                  <a:cubicBezTo>
                    <a:pt x="21804" y="93485"/>
                    <a:pt x="19382" y="79508"/>
                    <a:pt x="19009" y="71494"/>
                  </a:cubicBezTo>
                  <a:cubicBezTo>
                    <a:pt x="18636" y="63481"/>
                    <a:pt x="19754" y="60499"/>
                    <a:pt x="20127" y="53604"/>
                  </a:cubicBezTo>
                  <a:cubicBezTo>
                    <a:pt x="20500" y="46709"/>
                    <a:pt x="21431" y="37577"/>
                    <a:pt x="21245" y="30123"/>
                  </a:cubicBezTo>
                  <a:cubicBezTo>
                    <a:pt x="21059" y="22669"/>
                    <a:pt x="19382" y="13817"/>
                    <a:pt x="19009" y="8878"/>
                  </a:cubicBezTo>
                  <a:cubicBezTo>
                    <a:pt x="18636" y="3940"/>
                    <a:pt x="17332" y="1797"/>
                    <a:pt x="19009" y="492"/>
                  </a:cubicBezTo>
                  <a:cubicBezTo>
                    <a:pt x="20686" y="-812"/>
                    <a:pt x="27395" y="958"/>
                    <a:pt x="29072" y="1051"/>
                  </a:cubicBezTo>
                </a:path>
              </a:pathLst>
            </a:custGeom>
            <a:noFill/>
            <a:ln cap="flat" cmpd="sng" w="28575">
              <a:solidFill>
                <a:srgbClr val="B092C4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578" name="Google Shape;578;p61"/>
            <p:cNvSpPr/>
            <p:nvPr/>
          </p:nvSpPr>
          <p:spPr>
            <a:xfrm>
              <a:off x="1961725" y="1474797"/>
              <a:ext cx="726800" cy="3266000"/>
            </a:xfrm>
            <a:custGeom>
              <a:rect b="b" l="l" r="r" t="t"/>
              <a:pathLst>
                <a:path extrusionOk="0" h="130640" w="29072">
                  <a:moveTo>
                    <a:pt x="0" y="123489"/>
                  </a:moveTo>
                  <a:cubicBezTo>
                    <a:pt x="1118" y="124514"/>
                    <a:pt x="3541" y="128613"/>
                    <a:pt x="6709" y="129638"/>
                  </a:cubicBezTo>
                  <a:cubicBezTo>
                    <a:pt x="9877" y="130663"/>
                    <a:pt x="16400" y="131129"/>
                    <a:pt x="19009" y="129638"/>
                  </a:cubicBezTo>
                  <a:cubicBezTo>
                    <a:pt x="21618" y="128147"/>
                    <a:pt x="21804" y="125352"/>
                    <a:pt x="22363" y="120693"/>
                  </a:cubicBezTo>
                  <a:cubicBezTo>
                    <a:pt x="22922" y="116034"/>
                    <a:pt x="22922" y="109885"/>
                    <a:pt x="22363" y="101685"/>
                  </a:cubicBezTo>
                  <a:cubicBezTo>
                    <a:pt x="21804" y="93485"/>
                    <a:pt x="19382" y="79508"/>
                    <a:pt x="19009" y="71494"/>
                  </a:cubicBezTo>
                  <a:cubicBezTo>
                    <a:pt x="18636" y="63481"/>
                    <a:pt x="19754" y="60499"/>
                    <a:pt x="20127" y="53604"/>
                  </a:cubicBezTo>
                  <a:cubicBezTo>
                    <a:pt x="20500" y="46709"/>
                    <a:pt x="21431" y="37577"/>
                    <a:pt x="21245" y="30123"/>
                  </a:cubicBezTo>
                  <a:cubicBezTo>
                    <a:pt x="21059" y="22669"/>
                    <a:pt x="19382" y="13817"/>
                    <a:pt x="19009" y="8878"/>
                  </a:cubicBezTo>
                  <a:cubicBezTo>
                    <a:pt x="18636" y="3940"/>
                    <a:pt x="17332" y="1797"/>
                    <a:pt x="19009" y="492"/>
                  </a:cubicBezTo>
                  <a:cubicBezTo>
                    <a:pt x="20686" y="-812"/>
                    <a:pt x="27395" y="958"/>
                    <a:pt x="29072" y="1051"/>
                  </a:cubicBezTo>
                </a:path>
              </a:pathLst>
            </a:custGeom>
            <a:noFill/>
            <a:ln cap="flat" cmpd="sng" w="28575">
              <a:solidFill>
                <a:srgbClr val="B092C4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579" name="Google Shape;579;p61"/>
            <p:cNvSpPr/>
            <p:nvPr/>
          </p:nvSpPr>
          <p:spPr>
            <a:xfrm>
              <a:off x="3077175" y="1474797"/>
              <a:ext cx="726800" cy="3266000"/>
            </a:xfrm>
            <a:custGeom>
              <a:rect b="b" l="l" r="r" t="t"/>
              <a:pathLst>
                <a:path extrusionOk="0" h="130640" w="29072">
                  <a:moveTo>
                    <a:pt x="0" y="123489"/>
                  </a:moveTo>
                  <a:cubicBezTo>
                    <a:pt x="1118" y="124514"/>
                    <a:pt x="3541" y="128613"/>
                    <a:pt x="6709" y="129638"/>
                  </a:cubicBezTo>
                  <a:cubicBezTo>
                    <a:pt x="9877" y="130663"/>
                    <a:pt x="16400" y="131129"/>
                    <a:pt x="19009" y="129638"/>
                  </a:cubicBezTo>
                  <a:cubicBezTo>
                    <a:pt x="21618" y="128147"/>
                    <a:pt x="21804" y="125352"/>
                    <a:pt x="22363" y="120693"/>
                  </a:cubicBezTo>
                  <a:cubicBezTo>
                    <a:pt x="22922" y="116034"/>
                    <a:pt x="22922" y="109885"/>
                    <a:pt x="22363" y="101685"/>
                  </a:cubicBezTo>
                  <a:cubicBezTo>
                    <a:pt x="21804" y="93485"/>
                    <a:pt x="19382" y="79508"/>
                    <a:pt x="19009" y="71494"/>
                  </a:cubicBezTo>
                  <a:cubicBezTo>
                    <a:pt x="18636" y="63481"/>
                    <a:pt x="19754" y="60499"/>
                    <a:pt x="20127" y="53604"/>
                  </a:cubicBezTo>
                  <a:cubicBezTo>
                    <a:pt x="20500" y="46709"/>
                    <a:pt x="21431" y="37577"/>
                    <a:pt x="21245" y="30123"/>
                  </a:cubicBezTo>
                  <a:cubicBezTo>
                    <a:pt x="21059" y="22669"/>
                    <a:pt x="19382" y="13817"/>
                    <a:pt x="19009" y="8878"/>
                  </a:cubicBezTo>
                  <a:cubicBezTo>
                    <a:pt x="18636" y="3940"/>
                    <a:pt x="17332" y="1797"/>
                    <a:pt x="19009" y="492"/>
                  </a:cubicBezTo>
                  <a:cubicBezTo>
                    <a:pt x="20686" y="-812"/>
                    <a:pt x="27395" y="958"/>
                    <a:pt x="29072" y="1051"/>
                  </a:cubicBezTo>
                </a:path>
              </a:pathLst>
            </a:custGeom>
            <a:noFill/>
            <a:ln cap="flat" cmpd="sng" w="28575">
              <a:solidFill>
                <a:srgbClr val="B092C4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sp>
        <p:nvSpPr>
          <p:cNvPr id="580" name="Google Shape;580;p61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6.1 - Solução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2765250" y="696300"/>
            <a:ext cx="36135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65C3"/>
                </a:solidFill>
              </a:rPr>
              <a:t>Nossa missão</a:t>
            </a:r>
            <a:endParaRPr b="1" sz="3600">
              <a:solidFill>
                <a:srgbClr val="B89BF5"/>
              </a:solidFill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1133754" y="1868003"/>
            <a:ext cx="6876300" cy="26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Motivar mais meninas e mulheres a entrar no mundo da programação por meio de workshops e encontros nos  quais possamos compartilhar qualquer conhecimento que tivermos.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2"/>
          <p:cNvSpPr txBox="1"/>
          <p:nvPr>
            <p:ph type="title"/>
          </p:nvPr>
        </p:nvSpPr>
        <p:spPr>
          <a:xfrm>
            <a:off x="1388100" y="1989150"/>
            <a:ext cx="6367800" cy="11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Repetindo as coisas...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00" y="416200"/>
            <a:ext cx="7978775" cy="43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4"/>
          <p:cNvSpPr txBox="1"/>
          <p:nvPr>
            <p:ph idx="1" type="body"/>
          </p:nvPr>
        </p:nvSpPr>
        <p:spPr>
          <a:xfrm>
            <a:off x="845100" y="1152475"/>
            <a:ext cx="762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Existem alguns casos em que visivelmente estamos fazendo o </a:t>
            </a:r>
            <a:r>
              <a:rPr b="1" lang="en"/>
              <a:t>mesmo conjunto</a:t>
            </a:r>
            <a:r>
              <a:rPr lang="en"/>
              <a:t> de instruções </a:t>
            </a:r>
            <a:r>
              <a:rPr b="1" lang="en"/>
              <a:t>várias vezes seguidas</a:t>
            </a:r>
            <a:r>
              <a:rPr lang="en"/>
              <a:t> e isso pode ser bem cansativo PORÉM a programação também tem algo pra facilitar a nossa vida nesse caso: Repetições!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Sempre que notarmos um padrão nas nossas instruções, podemos “encapsular” isso em uma repetição e dizer </a:t>
            </a:r>
            <a:r>
              <a:rPr b="1" lang="en">
                <a:solidFill>
                  <a:srgbClr val="0000FF"/>
                </a:solidFill>
              </a:rPr>
              <a:t>“Execute esse conjunto de instruções n vezes”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4"/>
          <p:cNvSpPr txBox="1"/>
          <p:nvPr>
            <p:ph type="title"/>
          </p:nvPr>
        </p:nvSpPr>
        <p:spPr>
          <a:xfrm>
            <a:off x="845100" y="445025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Repetição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88" y="365175"/>
            <a:ext cx="8044624" cy="44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6"/>
          <p:cNvSpPr txBox="1"/>
          <p:nvPr>
            <p:ph idx="1" type="body"/>
          </p:nvPr>
        </p:nvSpPr>
        <p:spPr>
          <a:xfrm>
            <a:off x="845100" y="1152475"/>
            <a:ext cx="7570800" cy="24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O objetivo do jogo é o mesmo</a:t>
            </a:r>
            <a:r>
              <a:rPr lang="en"/>
              <a:t>: você deve levar o robô até às luzes e acendê-las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Você tem um número máximo de movimentos para cada exercício. Tente pensar com bastante cuidado!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decorrer das fases, vamos introduzindo novos conceitos e dificuldades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                                                  </a:t>
            </a:r>
            <a:r>
              <a:rPr b="1" lang="en" u="sng"/>
              <a:t>Legenda:</a:t>
            </a:r>
            <a:r>
              <a:rPr lang="en"/>
              <a:t> </a:t>
            </a:r>
            <a:r>
              <a:rPr lang="en" sz="1400"/>
              <a:t> 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6"/>
          <p:cNvSpPr txBox="1"/>
          <p:nvPr>
            <p:ph type="title"/>
          </p:nvPr>
        </p:nvSpPr>
        <p:spPr>
          <a:xfrm>
            <a:off x="845100" y="445025"/>
            <a:ext cx="383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Último cartão do dia!</a:t>
            </a:r>
            <a:endParaRPr/>
          </a:p>
        </p:txBody>
      </p:sp>
      <p:grpSp>
        <p:nvGrpSpPr>
          <p:cNvPr id="608" name="Google Shape;608;p66"/>
          <p:cNvGrpSpPr/>
          <p:nvPr/>
        </p:nvGrpSpPr>
        <p:grpSpPr>
          <a:xfrm>
            <a:off x="593325" y="3639453"/>
            <a:ext cx="8406300" cy="974447"/>
            <a:chOff x="593325" y="3639453"/>
            <a:chExt cx="8406300" cy="974447"/>
          </a:xfrm>
        </p:grpSpPr>
        <p:grpSp>
          <p:nvGrpSpPr>
            <p:cNvPr id="609" name="Google Shape;609;p66"/>
            <p:cNvGrpSpPr/>
            <p:nvPr/>
          </p:nvGrpSpPr>
          <p:grpSpPr>
            <a:xfrm>
              <a:off x="593325" y="3639453"/>
              <a:ext cx="7938788" cy="680685"/>
              <a:chOff x="364725" y="3487053"/>
              <a:chExt cx="7938788" cy="680685"/>
            </a:xfrm>
          </p:grpSpPr>
          <p:pic>
            <p:nvPicPr>
              <p:cNvPr id="610" name="Google Shape;610;p6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4725" y="3490412"/>
                <a:ext cx="677325" cy="67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1" name="Google Shape;611;p6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15988" y="3490412"/>
                <a:ext cx="677325" cy="67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2" name="Google Shape;612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943451" y="3490412"/>
                <a:ext cx="677325" cy="67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3" name="Google Shape;613;p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694714" y="3490412"/>
                <a:ext cx="677325" cy="67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4" name="Google Shape;614;p6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522177" y="3490412"/>
                <a:ext cx="677325" cy="67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5" name="Google Shape;615;p6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297413" y="3490412"/>
                <a:ext cx="677325" cy="67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6" name="Google Shape;616;p6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114560" y="3490412"/>
                <a:ext cx="677325" cy="67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7" name="Google Shape;617;p6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761900" y="3493738"/>
                <a:ext cx="677325" cy="670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6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5900125" y="3490400"/>
                <a:ext cx="677325" cy="67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" name="Google Shape;619;p6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626187" y="3487053"/>
                <a:ext cx="677325" cy="677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20" name="Google Shape;620;p66"/>
            <p:cNvSpPr txBox="1"/>
            <p:nvPr/>
          </p:nvSpPr>
          <p:spPr>
            <a:xfrm>
              <a:off x="593325" y="4350500"/>
              <a:ext cx="8406300" cy="2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</a:rPr>
                <a:t> Frente          Direita         Esquerda        Luz             Acende         Buraco          Pula            Mistério      Condicional    Repetição </a:t>
              </a:r>
              <a:endParaRPr sz="12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" name="Google Shape;625;p67"/>
          <p:cNvGraphicFramePr/>
          <p:nvPr/>
        </p:nvGraphicFramePr>
        <p:xfrm>
          <a:off x="1986625" y="172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26" name="Google Shape;6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08100" y="221665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57675" y="261270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89300" y="2979425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98950" y="336520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700" y="1765900"/>
            <a:ext cx="306799" cy="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7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6.2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6" name="Google Shape;636;p68"/>
          <p:cNvGraphicFramePr/>
          <p:nvPr/>
        </p:nvGraphicFramePr>
        <p:xfrm>
          <a:off x="4156067" y="159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37" name="Google Shape;6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77162" y="209085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59014" y="2462027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80983" y="2876273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80992" y="3224027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425" y="1627194"/>
            <a:ext cx="306799" cy="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100" y="1119200"/>
            <a:ext cx="519248" cy="51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8"/>
          <p:cNvSpPr txBox="1"/>
          <p:nvPr/>
        </p:nvSpPr>
        <p:spPr>
          <a:xfrm>
            <a:off x="1308442" y="1013098"/>
            <a:ext cx="3204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4 vezes</a:t>
            </a:r>
            <a:endParaRPr sz="3400"/>
          </a:p>
        </p:txBody>
      </p:sp>
      <p:pic>
        <p:nvPicPr>
          <p:cNvPr id="644" name="Google Shape;64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334" y="1743189"/>
            <a:ext cx="519248" cy="51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4334" y="4224221"/>
            <a:ext cx="519248" cy="51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4334" y="2363447"/>
            <a:ext cx="519248" cy="51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4334" y="3603963"/>
            <a:ext cx="519248" cy="51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334" y="2983705"/>
            <a:ext cx="519248" cy="51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8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6.2 - Solução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/>
          <p:cNvPicPr preferRelativeResize="0"/>
          <p:nvPr/>
        </p:nvPicPr>
        <p:blipFill rotWithShape="1">
          <a:blip r:embed="rId3">
            <a:alphaModFix/>
          </a:blip>
          <a:srcRect b="0" l="0" r="0" t="22009"/>
          <a:stretch/>
        </p:blipFill>
        <p:spPr>
          <a:xfrm>
            <a:off x="574900" y="1146100"/>
            <a:ext cx="7994201" cy="35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6.2 - Solução</a:t>
            </a:r>
            <a:endParaRPr/>
          </a:p>
        </p:txBody>
      </p:sp>
      <p:sp>
        <p:nvSpPr>
          <p:cNvPr id="656" name="Google Shape;656;p69"/>
          <p:cNvSpPr/>
          <p:nvPr/>
        </p:nvSpPr>
        <p:spPr>
          <a:xfrm>
            <a:off x="8262650" y="4306900"/>
            <a:ext cx="206700" cy="25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0"/>
          <p:cNvSpPr txBox="1"/>
          <p:nvPr>
            <p:ph type="title"/>
          </p:nvPr>
        </p:nvSpPr>
        <p:spPr>
          <a:xfrm>
            <a:off x="789850" y="445025"/>
            <a:ext cx="76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Os algoritmos podem repetir trechos de código muitas vezes...</a:t>
            </a:r>
            <a:endParaRPr sz="2200"/>
          </a:p>
        </p:txBody>
      </p:sp>
      <p:pic>
        <p:nvPicPr>
          <p:cNvPr id="662" name="Google Shape;6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50" y="1213050"/>
            <a:ext cx="4457075" cy="35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/>
          <p:nvPr/>
        </p:nvSpPr>
        <p:spPr>
          <a:xfrm>
            <a:off x="5646675" y="1440975"/>
            <a:ext cx="2432100" cy="2096400"/>
          </a:xfrm>
          <a:prstGeom prst="wedgeRoundRectCallout">
            <a:avLst>
              <a:gd fmla="val -74684" name="adj1"/>
              <a:gd fmla="val 3000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 uma tela será exibido 25 itens. Ou seja, o algoritmo irá </a:t>
            </a:r>
            <a:r>
              <a:rPr b="1" lang="en" sz="1800"/>
              <a:t>repetir 25 vezes</a:t>
            </a:r>
            <a:r>
              <a:rPr lang="en" sz="1800"/>
              <a:t> operação de </a:t>
            </a:r>
            <a:r>
              <a:rPr b="1" lang="en" sz="1800"/>
              <a:t>mostrar item</a:t>
            </a:r>
            <a:r>
              <a:rPr lang="en" sz="1800"/>
              <a:t>. </a:t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975" y="1167625"/>
            <a:ext cx="3600600" cy="34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9438" y="1167625"/>
            <a:ext cx="3600600" cy="34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1"/>
          <p:cNvSpPr txBox="1"/>
          <p:nvPr>
            <p:ph type="title"/>
          </p:nvPr>
        </p:nvSpPr>
        <p:spPr>
          <a:xfrm>
            <a:off x="789850" y="445025"/>
            <a:ext cx="76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Os algoritmos podem repetir trechos de código muitas vezes...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1986150" y="677500"/>
            <a:ext cx="51717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B89BF5"/>
                </a:solidFill>
              </a:rPr>
              <a:t>Bora curtir o evento!</a:t>
            </a:r>
            <a:endParaRPr b="1" sz="3600">
              <a:solidFill>
                <a:srgbClr val="FF65C3"/>
              </a:solidFill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379394" y="1617325"/>
            <a:ext cx="63852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Montserrat"/>
              <a:buNone/>
            </a:pPr>
            <a:r>
              <a:rPr lang="en" sz="3600">
                <a:solidFill>
                  <a:srgbClr val="000000"/>
                </a:solidFill>
              </a:rPr>
              <a:t>#PyLadiesSorocaba</a:t>
            </a:r>
            <a:endParaRPr sz="360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993" y="2694259"/>
            <a:ext cx="4085076" cy="195029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1270638" y="2265200"/>
            <a:ext cx="6433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Montserrat"/>
              <a:buNone/>
            </a:pPr>
            <a:r>
              <a:rPr lang="en" sz="2000">
                <a:solidFill>
                  <a:srgbClr val="000000"/>
                </a:solidFill>
              </a:rPr>
              <a:t>Use a hashtag nas postagens sobre o evento :)</a:t>
            </a:r>
            <a:endParaRPr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" name="Google Shape;675;p72"/>
          <p:cNvGraphicFramePr/>
          <p:nvPr/>
        </p:nvGraphicFramePr>
        <p:xfrm>
          <a:off x="1986625" y="141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676" name="Google Shape;67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13225" y="345090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79500" y="3450900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79500" y="2288875"/>
            <a:ext cx="228650" cy="3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2"/>
          <p:cNvSpPr/>
          <p:nvPr/>
        </p:nvSpPr>
        <p:spPr>
          <a:xfrm>
            <a:off x="3317575" y="2679375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72"/>
          <p:cNvSpPr/>
          <p:nvPr/>
        </p:nvSpPr>
        <p:spPr>
          <a:xfrm>
            <a:off x="4395750" y="3447550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2"/>
          <p:cNvSpPr/>
          <p:nvPr/>
        </p:nvSpPr>
        <p:spPr>
          <a:xfrm>
            <a:off x="6451300" y="3060375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2"/>
          <p:cNvSpPr/>
          <p:nvPr/>
        </p:nvSpPr>
        <p:spPr>
          <a:xfrm>
            <a:off x="5446375" y="2285525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474150" y="2216400"/>
            <a:ext cx="306799" cy="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2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7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9" name="Google Shape;689;p73"/>
          <p:cNvGraphicFramePr/>
          <p:nvPr/>
        </p:nvGraphicFramePr>
        <p:xfrm>
          <a:off x="4093844" y="131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690" name="Google Shape;6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40914" y="3337423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194219" y="3337425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194225" y="2154063"/>
            <a:ext cx="228650" cy="3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3"/>
          <p:cNvSpPr/>
          <p:nvPr/>
        </p:nvSpPr>
        <p:spPr>
          <a:xfrm>
            <a:off x="5138317" y="2569979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73"/>
          <p:cNvSpPr/>
          <p:nvPr/>
        </p:nvSpPr>
        <p:spPr>
          <a:xfrm>
            <a:off x="5999157" y="3334075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3"/>
          <p:cNvSpPr/>
          <p:nvPr/>
        </p:nvSpPr>
        <p:spPr>
          <a:xfrm>
            <a:off x="7678989" y="2947271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73"/>
          <p:cNvSpPr/>
          <p:nvPr/>
        </p:nvSpPr>
        <p:spPr>
          <a:xfrm>
            <a:off x="6813819" y="2150713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743769" y="2116146"/>
            <a:ext cx="306799" cy="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4700" y="1195400"/>
            <a:ext cx="519248" cy="51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3"/>
          <p:cNvSpPr txBox="1"/>
          <p:nvPr/>
        </p:nvSpPr>
        <p:spPr>
          <a:xfrm>
            <a:off x="1918042" y="1089298"/>
            <a:ext cx="3204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3</a:t>
            </a:r>
            <a:r>
              <a:rPr lang="en" sz="3400"/>
              <a:t> vezes</a:t>
            </a:r>
            <a:endParaRPr sz="3400"/>
          </a:p>
        </p:txBody>
      </p:sp>
      <p:pic>
        <p:nvPicPr>
          <p:cNvPr id="700" name="Google Shape;70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931" y="1817285"/>
            <a:ext cx="519248" cy="51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3931" y="3680163"/>
            <a:ext cx="519248" cy="51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3931" y="3059905"/>
            <a:ext cx="519248" cy="51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73930" y="2438591"/>
            <a:ext cx="519250" cy="5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3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7 - Solução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4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7 - Solução</a:t>
            </a:r>
            <a:endParaRPr/>
          </a:p>
        </p:txBody>
      </p:sp>
      <p:pic>
        <p:nvPicPr>
          <p:cNvPr id="710" name="Google Shape;710;p74"/>
          <p:cNvPicPr preferRelativeResize="0"/>
          <p:nvPr/>
        </p:nvPicPr>
        <p:blipFill rotWithShape="1">
          <a:blip r:embed="rId3">
            <a:alphaModFix/>
          </a:blip>
          <a:srcRect b="10655" l="10398" r="6544" t="19788"/>
          <a:stretch/>
        </p:blipFill>
        <p:spPr>
          <a:xfrm>
            <a:off x="951300" y="1017725"/>
            <a:ext cx="7594325" cy="357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5" name="Google Shape;715;p75"/>
          <p:cNvGraphicFramePr/>
          <p:nvPr/>
        </p:nvGraphicFramePr>
        <p:xfrm>
          <a:off x="4093844" y="131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832625"/>
                <a:gridCol w="832625"/>
                <a:gridCol w="832625"/>
                <a:gridCol w="832625"/>
                <a:gridCol w="83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716" name="Google Shape;7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40914" y="3337423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194219" y="3337425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194225" y="2154063"/>
            <a:ext cx="228650" cy="3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5"/>
          <p:cNvSpPr/>
          <p:nvPr/>
        </p:nvSpPr>
        <p:spPr>
          <a:xfrm>
            <a:off x="5138317" y="2569979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5"/>
          <p:cNvSpPr/>
          <p:nvPr/>
        </p:nvSpPr>
        <p:spPr>
          <a:xfrm>
            <a:off x="5999157" y="3334075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5"/>
          <p:cNvSpPr/>
          <p:nvPr/>
        </p:nvSpPr>
        <p:spPr>
          <a:xfrm>
            <a:off x="7678989" y="2947271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5"/>
          <p:cNvSpPr/>
          <p:nvPr/>
        </p:nvSpPr>
        <p:spPr>
          <a:xfrm>
            <a:off x="6813819" y="2150713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743769" y="2116146"/>
            <a:ext cx="306799" cy="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100" y="2070763"/>
            <a:ext cx="519248" cy="51924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5"/>
          <p:cNvSpPr txBox="1"/>
          <p:nvPr/>
        </p:nvSpPr>
        <p:spPr>
          <a:xfrm>
            <a:off x="1308442" y="1964661"/>
            <a:ext cx="3204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3 vezes</a:t>
            </a:r>
            <a:endParaRPr sz="3400"/>
          </a:p>
        </p:txBody>
      </p:sp>
      <p:pic>
        <p:nvPicPr>
          <p:cNvPr id="726" name="Google Shape;72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6869" y="3784235"/>
            <a:ext cx="519248" cy="51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6869" y="2705255"/>
            <a:ext cx="519248" cy="51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6868" y="3244742"/>
            <a:ext cx="519250" cy="5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 txBox="1"/>
          <p:nvPr>
            <p:ph type="title"/>
          </p:nvPr>
        </p:nvSpPr>
        <p:spPr>
          <a:xfrm>
            <a:off x="845100" y="445025"/>
            <a:ext cx="741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7 - Uma outra solução possível</a:t>
            </a:r>
            <a:endParaRPr/>
          </a:p>
        </p:txBody>
      </p:sp>
      <p:pic>
        <p:nvPicPr>
          <p:cNvPr id="730" name="Google Shape;730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109" y="966796"/>
            <a:ext cx="519248" cy="51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109" y="1518779"/>
            <a:ext cx="519248" cy="51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6869" y="4323721"/>
            <a:ext cx="519248" cy="51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" name="Google Shape;737;p76"/>
          <p:cNvGraphicFramePr/>
          <p:nvPr/>
        </p:nvGraphicFramePr>
        <p:xfrm>
          <a:off x="1986625" y="14384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{C0583267-F6EC-426E-A7A1-E921243C6977}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sp>
        <p:nvSpPr>
          <p:cNvPr id="738" name="Google Shape;738;p76"/>
          <p:cNvSpPr/>
          <p:nvPr/>
        </p:nvSpPr>
        <p:spPr>
          <a:xfrm>
            <a:off x="3308025" y="3071142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6"/>
          <p:cNvSpPr/>
          <p:nvPr/>
        </p:nvSpPr>
        <p:spPr>
          <a:xfrm>
            <a:off x="5427350" y="3071142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6"/>
          <p:cNvSpPr/>
          <p:nvPr/>
        </p:nvSpPr>
        <p:spPr>
          <a:xfrm>
            <a:off x="6456050" y="2690142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6"/>
          <p:cNvSpPr/>
          <p:nvPr/>
        </p:nvSpPr>
        <p:spPr>
          <a:xfrm>
            <a:off x="2293600" y="2690142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76"/>
          <p:cNvSpPr/>
          <p:nvPr/>
        </p:nvSpPr>
        <p:spPr>
          <a:xfrm>
            <a:off x="5427350" y="1537617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6"/>
          <p:cNvSpPr/>
          <p:nvPr/>
        </p:nvSpPr>
        <p:spPr>
          <a:xfrm>
            <a:off x="3308025" y="1537617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6"/>
          <p:cNvSpPr/>
          <p:nvPr/>
        </p:nvSpPr>
        <p:spPr>
          <a:xfrm>
            <a:off x="2293600" y="1932842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55525" y="2314842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55525" y="3072142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57675" y="3072142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17975" y="3074492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17975" y="2312492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17975" y="1509067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55525" y="1509067"/>
            <a:ext cx="228650" cy="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418600" y="1471155"/>
            <a:ext cx="306799" cy="3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6"/>
          <p:cNvSpPr/>
          <p:nvPr/>
        </p:nvSpPr>
        <p:spPr>
          <a:xfrm>
            <a:off x="6456050" y="1928130"/>
            <a:ext cx="352500" cy="328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6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Desafio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7"/>
          <p:cNvSpPr txBox="1"/>
          <p:nvPr>
            <p:ph type="title"/>
          </p:nvPr>
        </p:nvSpPr>
        <p:spPr>
          <a:xfrm>
            <a:off x="845100" y="445025"/>
            <a:ext cx="76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- Com dois blocos de repetição</a:t>
            </a:r>
            <a:endParaRPr/>
          </a:p>
        </p:txBody>
      </p:sp>
      <p:pic>
        <p:nvPicPr>
          <p:cNvPr id="760" name="Google Shape;760;p77"/>
          <p:cNvPicPr preferRelativeResize="0"/>
          <p:nvPr/>
        </p:nvPicPr>
        <p:blipFill rotWithShape="1">
          <a:blip r:embed="rId3">
            <a:alphaModFix/>
          </a:blip>
          <a:srcRect b="12021" l="1865" r="2449" t="10368"/>
          <a:stretch/>
        </p:blipFill>
        <p:spPr>
          <a:xfrm>
            <a:off x="648825" y="1110050"/>
            <a:ext cx="7856824" cy="35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8"/>
          <p:cNvSpPr txBox="1"/>
          <p:nvPr>
            <p:ph idx="1" type="body"/>
          </p:nvPr>
        </p:nvSpPr>
        <p:spPr>
          <a:xfrm>
            <a:off x="695825" y="1152475"/>
            <a:ext cx="77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Principal: direita -&gt; repetição_1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	Repetição 1: repetição_2 -&gt; direita -&gt;  repetição_2 -&gt; repetição_1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	Repetiçaõ 2: pulo - acende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66" name="Google Shape;766;p78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Desafio</a:t>
            </a:r>
            <a:r>
              <a:rPr lang="en"/>
              <a:t> - Solução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9"/>
          <p:cNvSpPr txBox="1"/>
          <p:nvPr>
            <p:ph type="title"/>
          </p:nvPr>
        </p:nvSpPr>
        <p:spPr>
          <a:xfrm>
            <a:off x="1388100" y="48777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mais </a:t>
            </a:r>
            <a:r>
              <a:rPr b="1" lang="en"/>
              <a:t>leve</a:t>
            </a:r>
            <a:r>
              <a:rPr lang="en"/>
              <a:t> e o mais </a:t>
            </a:r>
            <a:r>
              <a:rPr b="1" lang="en"/>
              <a:t>pesado</a:t>
            </a:r>
            <a:r>
              <a:rPr lang="en"/>
              <a:t> - Algoritmo de </a:t>
            </a:r>
            <a:r>
              <a:rPr lang="en"/>
              <a:t>ordenação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0"/>
          <p:cNvSpPr txBox="1"/>
          <p:nvPr>
            <p:ph idx="1" type="body"/>
          </p:nvPr>
        </p:nvSpPr>
        <p:spPr>
          <a:xfrm>
            <a:off x="845100" y="1152475"/>
            <a:ext cx="758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Os computadores são muitas vezes utilizados para </a:t>
            </a:r>
            <a:r>
              <a:rPr b="1" lang="en">
                <a:solidFill>
                  <a:srgbClr val="F50244"/>
                </a:solidFill>
              </a:rPr>
              <a:t>colocar listas em algum tipo de ordem</a:t>
            </a:r>
            <a:r>
              <a:rPr lang="en"/>
              <a:t>, por exemplo: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Nomes em ordem alfabética;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E-mails ordenados por data;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Itens em ordem numérica;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Produtos ordenamos por preço.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Classificar listas nos ajuda a encontrar as coisas rapidamente, e também facilita a identificação dos valores extremos.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b="1" lang="en"/>
              <a:t>Existem vários algoritmos de ordenação</a:t>
            </a:r>
            <a:r>
              <a:rPr lang="en"/>
              <a:t>, vamos tentar descobrir alguns?</a:t>
            </a:r>
            <a:endParaRPr/>
          </a:p>
        </p:txBody>
      </p:sp>
      <p:sp>
        <p:nvSpPr>
          <p:cNvPr id="777" name="Google Shape;777;p80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1"/>
          <p:cNvSpPr txBox="1"/>
          <p:nvPr>
            <p:ph idx="1" type="body"/>
          </p:nvPr>
        </p:nvSpPr>
        <p:spPr>
          <a:xfrm>
            <a:off x="627625" y="2419350"/>
            <a:ext cx="79110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Cada papel possui um “peso”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Podemos pedir ajuda para a </a:t>
            </a:r>
            <a:r>
              <a:rPr b="1" lang="en"/>
              <a:t>balança humana</a:t>
            </a:r>
            <a:r>
              <a:rPr lang="en"/>
              <a:t> para comparar </a:t>
            </a:r>
            <a:r>
              <a:rPr b="1" lang="en"/>
              <a:t>dois papéis por vez</a:t>
            </a:r>
            <a:r>
              <a:rPr lang="en"/>
              <a:t>. Por exemplo: Qual é o mais leve: o </a:t>
            </a:r>
            <a:r>
              <a:rPr b="1" lang="en">
                <a:highlight>
                  <a:srgbClr val="00FF00"/>
                </a:highlight>
              </a:rPr>
              <a:t>verde</a:t>
            </a:r>
            <a:r>
              <a:rPr lang="en"/>
              <a:t> ou o </a:t>
            </a:r>
            <a:r>
              <a:rPr b="1" lang="en">
                <a:solidFill>
                  <a:srgbClr val="000000"/>
                </a:solidFill>
                <a:highlight>
                  <a:srgbClr val="FF00FF"/>
                </a:highlight>
              </a:rPr>
              <a:t>rosa</a:t>
            </a:r>
            <a:r>
              <a:rPr lang="en"/>
              <a:t>? E teremos como resposta: </a:t>
            </a:r>
            <a:r>
              <a:rPr b="1" lang="en">
                <a:highlight>
                  <a:srgbClr val="00FF00"/>
                </a:highlight>
              </a:rPr>
              <a:t>verde</a:t>
            </a:r>
            <a:r>
              <a:rPr lang="en"/>
              <a:t> (ou </a:t>
            </a:r>
            <a:r>
              <a:rPr b="1" lang="en">
                <a:highlight>
                  <a:srgbClr val="FF00FF"/>
                </a:highlight>
              </a:rPr>
              <a:t>rosa</a:t>
            </a:r>
            <a:r>
              <a:rPr lang="en"/>
              <a:t>, dependendo da nossa balança).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2400"/>
              <a:t>Objetivo:</a:t>
            </a:r>
            <a:r>
              <a:rPr lang="en"/>
              <a:t> ordenar os papéis </a:t>
            </a:r>
            <a:r>
              <a:rPr lang="en" u="sng"/>
              <a:t>do mais leve para o mais pesado</a:t>
            </a:r>
            <a:r>
              <a:rPr lang="en"/>
              <a:t>. E anotar os passos que foram realizados para isso.</a:t>
            </a:r>
            <a:endParaRPr/>
          </a:p>
        </p:txBody>
      </p:sp>
      <p:grpSp>
        <p:nvGrpSpPr>
          <p:cNvPr id="783" name="Google Shape;783;p81"/>
          <p:cNvGrpSpPr/>
          <p:nvPr/>
        </p:nvGrpSpPr>
        <p:grpSpPr>
          <a:xfrm>
            <a:off x="627625" y="1185987"/>
            <a:ext cx="7910930" cy="1138500"/>
            <a:chOff x="627625" y="1109787"/>
            <a:chExt cx="7910930" cy="1138500"/>
          </a:xfrm>
        </p:grpSpPr>
        <p:sp>
          <p:nvSpPr>
            <p:cNvPr id="784" name="Google Shape;784;p81"/>
            <p:cNvSpPr/>
            <p:nvPr/>
          </p:nvSpPr>
          <p:spPr>
            <a:xfrm>
              <a:off x="627625" y="1109787"/>
              <a:ext cx="1406100" cy="11385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1"/>
            <p:cNvSpPr/>
            <p:nvPr/>
          </p:nvSpPr>
          <p:spPr>
            <a:xfrm>
              <a:off x="2253832" y="1109787"/>
              <a:ext cx="1406100" cy="11385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1"/>
            <p:cNvSpPr/>
            <p:nvPr/>
          </p:nvSpPr>
          <p:spPr>
            <a:xfrm>
              <a:off x="3880040" y="1109787"/>
              <a:ext cx="1406100" cy="1138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1"/>
            <p:cNvSpPr/>
            <p:nvPr/>
          </p:nvSpPr>
          <p:spPr>
            <a:xfrm>
              <a:off x="5506247" y="1109787"/>
              <a:ext cx="1406100" cy="1138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1"/>
            <p:cNvSpPr/>
            <p:nvPr/>
          </p:nvSpPr>
          <p:spPr>
            <a:xfrm>
              <a:off x="7132455" y="1109787"/>
              <a:ext cx="1406100" cy="11385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81"/>
          <p:cNvSpPr txBox="1"/>
          <p:nvPr>
            <p:ph type="title"/>
          </p:nvPr>
        </p:nvSpPr>
        <p:spPr>
          <a:xfrm>
            <a:off x="845100" y="445025"/>
            <a:ext cx="540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ordenar papéis coloridos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767550" y="431650"/>
            <a:ext cx="57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computação </a:t>
            </a:r>
            <a:r>
              <a:rPr lang="en"/>
              <a:t>desplugada</a:t>
            </a:r>
            <a:r>
              <a:rPr lang="en"/>
              <a:t>?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767550" y="1152475"/>
            <a:ext cx="770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Computação Desplugada é uma técnica de ensino que busca </a:t>
            </a:r>
            <a:r>
              <a:rPr b="1" lang="en"/>
              <a:t>abordar conceitos de lógica de programação por meio de atividades sem o computador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ideia principal é expor as alunas (vocês!) a atividades divertidas e desafiadoras que ajudem a construir e materializar os conceitos que também são usados quando programamos um computador.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2"/>
          <p:cNvSpPr txBox="1"/>
          <p:nvPr>
            <p:ph type="title"/>
          </p:nvPr>
        </p:nvSpPr>
        <p:spPr>
          <a:xfrm>
            <a:off x="1060650" y="1942050"/>
            <a:ext cx="7022700" cy="12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possível solução…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3"/>
          <p:cNvSpPr txBox="1"/>
          <p:nvPr>
            <p:ph idx="1" type="body"/>
          </p:nvPr>
        </p:nvSpPr>
        <p:spPr>
          <a:xfrm>
            <a:off x="667625" y="2081225"/>
            <a:ext cx="78048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Encontre o papel mais leve e separe ele em um canto. Como encontrar o mais leve?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Quem é mais leve: verde ou rosa? Rosa. (fico com o rosa)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Quem é mais leve: rosa ou branco? Branco. (fico com o branco)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Quem é mais leve: branco ou azul? Azul. (fico com o azul)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Quem é mais leve: azul ou amarelo? Azul. (fico com o azul) </a:t>
            </a:r>
            <a:r>
              <a:rPr b="1" lang="en">
                <a:solidFill>
                  <a:srgbClr val="0000FF"/>
                </a:solidFill>
              </a:rPr>
              <a:t>Azul </a:t>
            </a:r>
            <a:r>
              <a:rPr lang="en"/>
              <a:t>é o primeiro mais leve.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Repita este processo com os papéis que sobraram até que não sobrem mais papéis.</a:t>
            </a:r>
            <a:endParaRPr/>
          </a:p>
        </p:txBody>
      </p:sp>
      <p:sp>
        <p:nvSpPr>
          <p:cNvPr id="800" name="Google Shape;800;p83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Ordenação por seleção</a:t>
            </a:r>
            <a:endParaRPr/>
          </a:p>
        </p:txBody>
      </p:sp>
      <p:grpSp>
        <p:nvGrpSpPr>
          <p:cNvPr id="801" name="Google Shape;801;p83"/>
          <p:cNvGrpSpPr/>
          <p:nvPr/>
        </p:nvGrpSpPr>
        <p:grpSpPr>
          <a:xfrm>
            <a:off x="858215" y="1072109"/>
            <a:ext cx="7427572" cy="954746"/>
            <a:chOff x="627625" y="1109787"/>
            <a:chExt cx="7910930" cy="1138500"/>
          </a:xfrm>
        </p:grpSpPr>
        <p:sp>
          <p:nvSpPr>
            <p:cNvPr id="802" name="Google Shape;802;p83"/>
            <p:cNvSpPr/>
            <p:nvPr/>
          </p:nvSpPr>
          <p:spPr>
            <a:xfrm>
              <a:off x="627625" y="1109787"/>
              <a:ext cx="1406100" cy="11385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3"/>
            <p:cNvSpPr/>
            <p:nvPr/>
          </p:nvSpPr>
          <p:spPr>
            <a:xfrm>
              <a:off x="2253832" y="1109787"/>
              <a:ext cx="1406100" cy="11385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3"/>
            <p:cNvSpPr/>
            <p:nvPr/>
          </p:nvSpPr>
          <p:spPr>
            <a:xfrm>
              <a:off x="3880040" y="1109787"/>
              <a:ext cx="1406100" cy="1138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3"/>
            <p:cNvSpPr/>
            <p:nvPr/>
          </p:nvSpPr>
          <p:spPr>
            <a:xfrm>
              <a:off x="5506247" y="1109787"/>
              <a:ext cx="1406100" cy="1138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3"/>
            <p:cNvSpPr/>
            <p:nvPr/>
          </p:nvSpPr>
          <p:spPr>
            <a:xfrm>
              <a:off x="7132455" y="1109787"/>
              <a:ext cx="1406100" cy="11385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84"/>
          <p:cNvPicPr preferRelativeResize="0"/>
          <p:nvPr/>
        </p:nvPicPr>
        <p:blipFill rotWithShape="1">
          <a:blip r:embed="rId3">
            <a:alphaModFix/>
          </a:blip>
          <a:srcRect b="0" l="2883" r="2883" t="19781"/>
          <a:stretch/>
        </p:blipFill>
        <p:spPr>
          <a:xfrm>
            <a:off x="573600" y="1017725"/>
            <a:ext cx="7975650" cy="38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4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Ordenação por seleção</a:t>
            </a:r>
            <a:endParaRPr/>
          </a:p>
        </p:txBody>
      </p:sp>
      <p:sp>
        <p:nvSpPr>
          <p:cNvPr id="813" name="Google Shape;813;p84"/>
          <p:cNvSpPr/>
          <p:nvPr/>
        </p:nvSpPr>
        <p:spPr>
          <a:xfrm>
            <a:off x="8386600" y="4492825"/>
            <a:ext cx="216900" cy="24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5"/>
          <p:cNvSpPr txBox="1"/>
          <p:nvPr>
            <p:ph type="title"/>
          </p:nvPr>
        </p:nvSpPr>
        <p:spPr>
          <a:xfrm>
            <a:off x="773850" y="1867950"/>
            <a:ext cx="7596300" cy="14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 outra forma de ordenar?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6"/>
          <p:cNvSpPr txBox="1"/>
          <p:nvPr>
            <p:ph type="title"/>
          </p:nvPr>
        </p:nvSpPr>
        <p:spPr>
          <a:xfrm>
            <a:off x="2804400" y="952800"/>
            <a:ext cx="353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pesos dos papéis</a:t>
            </a:r>
            <a:endParaRPr/>
          </a:p>
        </p:txBody>
      </p:sp>
      <p:grpSp>
        <p:nvGrpSpPr>
          <p:cNvPr id="824" name="Google Shape;824;p86"/>
          <p:cNvGrpSpPr/>
          <p:nvPr/>
        </p:nvGrpSpPr>
        <p:grpSpPr>
          <a:xfrm>
            <a:off x="578391" y="2066370"/>
            <a:ext cx="7987220" cy="1010760"/>
            <a:chOff x="344010" y="1960587"/>
            <a:chExt cx="8412028" cy="1138500"/>
          </a:xfrm>
        </p:grpSpPr>
        <p:sp>
          <p:nvSpPr>
            <p:cNvPr id="825" name="Google Shape;825;p86"/>
            <p:cNvSpPr/>
            <p:nvPr/>
          </p:nvSpPr>
          <p:spPr>
            <a:xfrm>
              <a:off x="7349938" y="1960587"/>
              <a:ext cx="1406100" cy="11385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/>
                <a:t>40</a:t>
              </a:r>
              <a:endParaRPr sz="7200"/>
            </a:p>
          </p:txBody>
        </p:sp>
        <p:sp>
          <p:nvSpPr>
            <p:cNvPr id="826" name="Google Shape;826;p86"/>
            <p:cNvSpPr/>
            <p:nvPr/>
          </p:nvSpPr>
          <p:spPr>
            <a:xfrm>
              <a:off x="2095492" y="1960587"/>
              <a:ext cx="1406100" cy="11385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/>
                <a:t>10</a:t>
              </a:r>
              <a:endParaRPr sz="7200"/>
            </a:p>
          </p:txBody>
        </p:sp>
        <p:sp>
          <p:nvSpPr>
            <p:cNvPr id="827" name="Google Shape;827;p86"/>
            <p:cNvSpPr/>
            <p:nvPr/>
          </p:nvSpPr>
          <p:spPr>
            <a:xfrm>
              <a:off x="3846974" y="1960587"/>
              <a:ext cx="1406100" cy="1138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/>
                <a:t>20</a:t>
              </a:r>
              <a:endParaRPr sz="7200"/>
            </a:p>
          </p:txBody>
        </p:sp>
        <p:sp>
          <p:nvSpPr>
            <p:cNvPr id="828" name="Google Shape;828;p86"/>
            <p:cNvSpPr/>
            <p:nvPr/>
          </p:nvSpPr>
          <p:spPr>
            <a:xfrm>
              <a:off x="344010" y="1960587"/>
              <a:ext cx="1406100" cy="1138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/>
                <a:t>0</a:t>
              </a:r>
              <a:endParaRPr sz="7200"/>
            </a:p>
          </p:txBody>
        </p:sp>
        <p:sp>
          <p:nvSpPr>
            <p:cNvPr id="829" name="Google Shape;829;p86"/>
            <p:cNvSpPr/>
            <p:nvPr/>
          </p:nvSpPr>
          <p:spPr>
            <a:xfrm>
              <a:off x="5598456" y="1960587"/>
              <a:ext cx="1406100" cy="11385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/>
                <a:t>30</a:t>
              </a:r>
              <a:endParaRPr sz="7200"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7"/>
          <p:cNvSpPr txBox="1"/>
          <p:nvPr>
            <p:ph type="title"/>
          </p:nvPr>
        </p:nvSpPr>
        <p:spPr>
          <a:xfrm>
            <a:off x="1309800" y="1974600"/>
            <a:ext cx="6524400" cy="11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Basquete das variáveis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8"/>
          <p:cNvSpPr txBox="1"/>
          <p:nvPr>
            <p:ph type="title"/>
          </p:nvPr>
        </p:nvSpPr>
        <p:spPr>
          <a:xfrm>
            <a:off x="781425" y="445025"/>
            <a:ext cx="37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são variáveis?</a:t>
            </a:r>
            <a:endParaRPr/>
          </a:p>
        </p:txBody>
      </p:sp>
      <p:sp>
        <p:nvSpPr>
          <p:cNvPr id="840" name="Google Shape;840;p88"/>
          <p:cNvSpPr txBox="1"/>
          <p:nvPr>
            <p:ph idx="1" type="body"/>
          </p:nvPr>
        </p:nvSpPr>
        <p:spPr>
          <a:xfrm>
            <a:off x="705225" y="1000075"/>
            <a:ext cx="561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maioria dos programas recebem e dados. Esses </a:t>
            </a:r>
            <a:r>
              <a:rPr b="1" lang="en">
                <a:solidFill>
                  <a:srgbClr val="F50244"/>
                </a:solidFill>
              </a:rPr>
              <a:t>dados precisam ser armazenados no computador</a:t>
            </a:r>
            <a:r>
              <a:rPr lang="en"/>
              <a:t> para serem utilizados no processamento. Esse armazenamento é feito na memória.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Uma </a:t>
            </a:r>
            <a:r>
              <a:rPr b="1" lang="en"/>
              <a:t>variável representa uma posição de memória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Uma variável possui um nome e um tipo e seu conteúdo pode variar ao longo do tempo, durante a execução do programa.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Uma variável só pode armazenar um valor a cada instante!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memoria.png" id="841" name="Google Shape;84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926" y="1401050"/>
            <a:ext cx="2242575" cy="30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9"/>
          <p:cNvSpPr txBox="1"/>
          <p:nvPr>
            <p:ph idx="1" type="body"/>
          </p:nvPr>
        </p:nvSpPr>
        <p:spPr>
          <a:xfrm>
            <a:off x="714625" y="1152475"/>
            <a:ext cx="775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Existem alguns tipos padrão de variáveis: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Strings: textos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Int: números inteiros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Float: números racionais (com casas decimais)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Agora vamos mostrar algumas variáveis e vocês vão nos ajudar a descobrir qual o tipo de cada variável. </a:t>
            </a:r>
            <a:endParaRPr/>
          </a:p>
        </p:txBody>
      </p:sp>
      <p:sp>
        <p:nvSpPr>
          <p:cNvPr id="847" name="Google Shape;847;p89"/>
          <p:cNvSpPr txBox="1"/>
          <p:nvPr>
            <p:ph type="title"/>
          </p:nvPr>
        </p:nvSpPr>
        <p:spPr>
          <a:xfrm>
            <a:off x="845100" y="445025"/>
            <a:ext cx="47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Basquete de variáveis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0"/>
          <p:cNvSpPr txBox="1"/>
          <p:nvPr>
            <p:ph type="title"/>
          </p:nvPr>
        </p:nvSpPr>
        <p:spPr>
          <a:xfrm>
            <a:off x="2122500" y="492050"/>
            <a:ext cx="489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Calculadora simples: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somar dois números?</a:t>
            </a:r>
            <a:endParaRPr/>
          </a:p>
        </p:txBody>
      </p:sp>
      <p:sp>
        <p:nvSpPr>
          <p:cNvPr id="853" name="Google Shape;853;p90"/>
          <p:cNvSpPr txBox="1"/>
          <p:nvPr>
            <p:ph idx="1" type="body"/>
          </p:nvPr>
        </p:nvSpPr>
        <p:spPr>
          <a:xfrm>
            <a:off x="740250" y="1513900"/>
            <a:ext cx="7663500" cy="30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Ok! Já sabemos de variáveis, de condições e repetições.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Para treinarmos esses conceitos todos, vamos implementar uma calculadora.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Essa calculadora vai primeiro receber a operação a ser feita (+, -, *, /, ** ) e os dois números que entrarão na conta. Se o usuário digitar “sair”, o programa deve ser encerrado, caso contrário deve continuar perguntando por operações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1"/>
          <p:cNvSpPr txBox="1"/>
          <p:nvPr>
            <p:ph type="title"/>
          </p:nvPr>
        </p:nvSpPr>
        <p:spPr>
          <a:xfrm>
            <a:off x="795050" y="450150"/>
            <a:ext cx="6101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Esperamos que tenham gostado de passar a manhã junto com nós!</a:t>
            </a:r>
            <a:endParaRPr/>
          </a:p>
        </p:txBody>
      </p:sp>
      <p:pic>
        <p:nvPicPr>
          <p:cNvPr id="859" name="Google Shape;859;p91"/>
          <p:cNvPicPr preferRelativeResize="0"/>
          <p:nvPr/>
        </p:nvPicPr>
        <p:blipFill rotWithShape="1">
          <a:blip r:embed="rId3">
            <a:alphaModFix/>
          </a:blip>
          <a:srcRect b="0" l="12144" r="14027" t="0"/>
          <a:stretch/>
        </p:blipFill>
        <p:spPr>
          <a:xfrm>
            <a:off x="6946950" y="1578350"/>
            <a:ext cx="1466875" cy="19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756575" y="416800"/>
            <a:ext cx="362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veremos hoje?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756575" y="1152475"/>
            <a:ext cx="771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Lógica de Programação: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Comandos condicionais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Repetições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Variáveis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Um exemplo ao vivo de um código com os conceitos que aprendemos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2"/>
          <p:cNvSpPr txBox="1"/>
          <p:nvPr>
            <p:ph type="title"/>
          </p:nvPr>
        </p:nvSpPr>
        <p:spPr>
          <a:xfrm>
            <a:off x="782825" y="455400"/>
            <a:ext cx="2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 mais?</a:t>
            </a:r>
            <a:endParaRPr/>
          </a:p>
        </p:txBody>
      </p:sp>
      <p:sp>
        <p:nvSpPr>
          <p:cNvPr id="865" name="Google Shape;865;p92"/>
          <p:cNvSpPr txBox="1"/>
          <p:nvPr>
            <p:ph idx="1" type="body"/>
          </p:nvPr>
        </p:nvSpPr>
        <p:spPr>
          <a:xfrm>
            <a:off x="706625" y="1152475"/>
            <a:ext cx="7878600" cy="3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Jogue online:</a:t>
            </a:r>
            <a:r>
              <a:rPr lang="en" sz="2200"/>
              <a:t>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https://www.lightbot.com/flash.html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Made with code:</a:t>
            </a:r>
            <a:r>
              <a:rPr lang="en" sz="2200"/>
              <a:t> 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https://www.madewithcode.com/</a:t>
            </a:r>
            <a:r>
              <a:rPr lang="en" sz="2200"/>
              <a:t>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Hora do código:</a:t>
            </a:r>
            <a:r>
              <a:rPr lang="en" sz="2200"/>
              <a:t> </a:t>
            </a:r>
            <a:r>
              <a:rPr lang="en" sz="2200" u="sng">
                <a:solidFill>
                  <a:schemeClr val="hlink"/>
                </a:solidFill>
                <a:hlinkClick r:id="rId5"/>
              </a:rPr>
              <a:t>http://programae.org.br/horadocodigo/</a:t>
            </a:r>
            <a:r>
              <a:rPr lang="en" sz="2200"/>
              <a:t> </a:t>
            </a:r>
            <a:endParaRPr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3"/>
          <p:cNvSpPr txBox="1"/>
          <p:nvPr/>
        </p:nvSpPr>
        <p:spPr>
          <a:xfrm>
            <a:off x="1078862" y="559475"/>
            <a:ext cx="5272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Regular"/>
              <a:buNone/>
            </a:pPr>
            <a:r>
              <a:rPr b="1" lang="en" sz="3600">
                <a:solidFill>
                  <a:srgbClr val="5BE2E5"/>
                </a:solidFill>
              </a:rPr>
              <a:t>Vem falar com a gente</a:t>
            </a:r>
            <a:r>
              <a:rPr b="1" i="0" lang="en" sz="3600" u="none" cap="none" strike="noStrike">
                <a:solidFill>
                  <a:srgbClr val="5BE2E5"/>
                </a:solidFill>
              </a:rPr>
              <a:t>!</a:t>
            </a:r>
            <a:endParaRPr sz="3600"/>
          </a:p>
        </p:txBody>
      </p:sp>
      <p:grpSp>
        <p:nvGrpSpPr>
          <p:cNvPr id="871" name="Google Shape;871;p93"/>
          <p:cNvGrpSpPr/>
          <p:nvPr/>
        </p:nvGrpSpPr>
        <p:grpSpPr>
          <a:xfrm>
            <a:off x="1231998" y="1929448"/>
            <a:ext cx="4541619" cy="362186"/>
            <a:chOff x="1524000" y="2587798"/>
            <a:chExt cx="5748885" cy="550100"/>
          </a:xfrm>
        </p:grpSpPr>
        <p:pic>
          <p:nvPicPr>
            <p:cNvPr id="872" name="Google Shape;872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00" y="2587798"/>
              <a:ext cx="550080" cy="55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3" name="Google Shape;873;p93"/>
            <p:cNvSpPr txBox="1"/>
            <p:nvPr/>
          </p:nvSpPr>
          <p:spPr>
            <a:xfrm>
              <a:off x="2138085" y="2603446"/>
              <a:ext cx="5134800" cy="4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Montserrat"/>
                <a:buNone/>
              </a:pPr>
              <a:r>
                <a:rPr i="0" lang="en" sz="2000" u="none" cap="none" strike="noStrike">
                  <a:solidFill>
                    <a:srgbClr val="000000"/>
                  </a:solidFill>
                </a:rPr>
                <a:t>facebook.com/PyLadiesSorocaba</a:t>
              </a:r>
              <a:endParaRPr i="0" sz="20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874" name="Google Shape;874;p93"/>
          <p:cNvGrpSpPr/>
          <p:nvPr/>
        </p:nvGrpSpPr>
        <p:grpSpPr>
          <a:xfrm>
            <a:off x="1231998" y="2498240"/>
            <a:ext cx="4154978" cy="362186"/>
            <a:chOff x="1524000" y="3527899"/>
            <a:chExt cx="5259466" cy="550100"/>
          </a:xfrm>
        </p:grpSpPr>
        <p:pic>
          <p:nvPicPr>
            <p:cNvPr id="875" name="Google Shape;875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24000" y="3527899"/>
              <a:ext cx="550080" cy="55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Google Shape;876;p93"/>
            <p:cNvSpPr txBox="1"/>
            <p:nvPr/>
          </p:nvSpPr>
          <p:spPr>
            <a:xfrm>
              <a:off x="2141566" y="3528673"/>
              <a:ext cx="46419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Montserrat"/>
                <a:buNone/>
              </a:pPr>
              <a:r>
                <a:rPr i="0" lang="en" sz="2000" u="none" cap="none" strike="noStrike">
                  <a:solidFill>
                    <a:srgbClr val="000000"/>
                  </a:solidFill>
                </a:rPr>
                <a:t>twitter.com/PyLadiesSorocaba</a:t>
              </a:r>
              <a:endParaRPr i="0" sz="20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877" name="Google Shape;877;p93"/>
          <p:cNvGrpSpPr/>
          <p:nvPr/>
        </p:nvGrpSpPr>
        <p:grpSpPr>
          <a:xfrm>
            <a:off x="1254264" y="3067823"/>
            <a:ext cx="5461267" cy="362186"/>
            <a:chOff x="1553394" y="4469201"/>
            <a:chExt cx="7102701" cy="550100"/>
          </a:xfrm>
        </p:grpSpPr>
        <p:pic>
          <p:nvPicPr>
            <p:cNvPr id="878" name="Google Shape;878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53394" y="4469201"/>
              <a:ext cx="550108" cy="55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9" name="Google Shape;879;p93"/>
            <p:cNvSpPr txBox="1"/>
            <p:nvPr/>
          </p:nvSpPr>
          <p:spPr>
            <a:xfrm>
              <a:off x="2196796" y="4480633"/>
              <a:ext cx="64593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0"/>
                <a:buFont typeface="Montserrat"/>
                <a:buNone/>
              </a:pPr>
              <a:r>
                <a:rPr i="0" lang="en" sz="2000" u="none" cap="none" strike="noStrike">
                  <a:solidFill>
                    <a:srgbClr val="000000"/>
                  </a:solidFill>
                </a:rPr>
                <a:t>linkedin.com/company/PyLadiesSorocaba</a:t>
              </a:r>
              <a:endParaRPr i="0" sz="20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880" name="Google Shape;880;p93"/>
          <p:cNvGrpSpPr/>
          <p:nvPr/>
        </p:nvGrpSpPr>
        <p:grpSpPr>
          <a:xfrm>
            <a:off x="1230483" y="3616370"/>
            <a:ext cx="4631915" cy="457441"/>
            <a:chOff x="1522146" y="5378550"/>
            <a:chExt cx="7009556" cy="694776"/>
          </a:xfrm>
        </p:grpSpPr>
        <p:pic>
          <p:nvPicPr>
            <p:cNvPr id="881" name="Google Shape;881;p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22146" y="5378550"/>
              <a:ext cx="833204" cy="694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2" name="Google Shape;882;p93"/>
            <p:cNvSpPr txBox="1"/>
            <p:nvPr/>
          </p:nvSpPr>
          <p:spPr>
            <a:xfrm>
              <a:off x="2390702" y="5459663"/>
              <a:ext cx="61410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Montserrat"/>
                <a:buNone/>
              </a:pPr>
              <a:r>
                <a:rPr i="0" lang="en" sz="2000" u="none" cap="none" strike="noStrike">
                  <a:solidFill>
                    <a:srgbClr val="000000"/>
                  </a:solidFill>
                </a:rPr>
                <a:t>instagram.com/PyLadiesSorocaba</a:t>
              </a:r>
              <a:endParaRPr i="0" sz="20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883" name="Google Shape;883;p93"/>
          <p:cNvGrpSpPr/>
          <p:nvPr/>
        </p:nvGrpSpPr>
        <p:grpSpPr>
          <a:xfrm>
            <a:off x="1226390" y="4151795"/>
            <a:ext cx="3593805" cy="416487"/>
            <a:chOff x="1523990" y="3618281"/>
            <a:chExt cx="4549121" cy="632575"/>
          </a:xfrm>
        </p:grpSpPr>
        <p:pic>
          <p:nvPicPr>
            <p:cNvPr id="884" name="Google Shape;884;p9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23990" y="3618281"/>
              <a:ext cx="632575" cy="63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5" name="Google Shape;885;p93"/>
            <p:cNvSpPr txBox="1"/>
            <p:nvPr/>
          </p:nvSpPr>
          <p:spPr>
            <a:xfrm>
              <a:off x="2237611" y="3700913"/>
              <a:ext cx="3835500" cy="4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50"/>
                <a:buFont typeface="Montserrat"/>
                <a:buNone/>
              </a:pPr>
              <a:r>
                <a:rPr lang="en" sz="2000">
                  <a:solidFill>
                    <a:srgbClr val="000000"/>
                  </a:solidFill>
                </a:rPr>
                <a:t>sorocaba@pyladies.com</a:t>
              </a:r>
              <a:endParaRPr sz="20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787950" y="452475"/>
            <a:ext cx="756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Atividade: Como passar manteiga na bolacha?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599775"/>
            <a:ext cx="60579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